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63" r:id="rId3"/>
    <p:sldId id="262" r:id="rId4"/>
    <p:sldId id="260" r:id="rId5"/>
    <p:sldId id="272" r:id="rId6"/>
    <p:sldId id="291" r:id="rId7"/>
    <p:sldId id="290" r:id="rId8"/>
    <p:sldId id="268" r:id="rId9"/>
    <p:sldId id="266" r:id="rId10"/>
    <p:sldId id="270" r:id="rId11"/>
    <p:sldId id="286" r:id="rId12"/>
    <p:sldId id="285" r:id="rId13"/>
    <p:sldId id="284" r:id="rId14"/>
    <p:sldId id="283" r:id="rId15"/>
    <p:sldId id="282" r:id="rId16"/>
    <p:sldId id="277" r:id="rId17"/>
    <p:sldId id="276" r:id="rId18"/>
    <p:sldId id="278" r:id="rId19"/>
    <p:sldId id="287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DB2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087"/>
    <p:restoredTop sz="94419"/>
  </p:normalViewPr>
  <p:slideViewPr>
    <p:cSldViewPr snapToGrid="0">
      <p:cViewPr varScale="1">
        <p:scale>
          <a:sx n="106" d="100"/>
          <a:sy n="106" d="100"/>
        </p:scale>
        <p:origin x="24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BF5B9D-DC25-9C4D-B63B-18668C98E4DC}" type="datetimeFigureOut">
              <a:rPr lang="en-US" smtClean="0"/>
              <a:t>11/13/22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3D5E5C-0BF0-A54B-80CA-212E6B9B7A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0811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D9B528-6D8A-6B06-FB91-9110300FDE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18B0B8-2EFC-50DC-1D04-AAA7BC23DD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510DF6-272B-A594-A308-D404CC1CA1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913DA-71AB-2447-B2FB-5226151470FA}" type="datetime1">
              <a:rPr lang="en-US" smtClean="0"/>
              <a:t>11/13/22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7A78EE-D85C-051F-FFD0-0CCD567959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0EA03B-D1F1-2562-5ADB-A52D16ED86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96240E-C573-234B-A5E3-DA0A99988C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4189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EF62B2-8768-FE84-B84D-8E8AB03BB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EFBAC7-21AD-C6C4-2D57-405B0C53AA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3F691F-CD24-8266-AD60-BD625AF13C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C2316D-F49A-E545-AAF4-772D5B1D1AAC}" type="datetime1">
              <a:rPr lang="en-US" smtClean="0"/>
              <a:t>11/13/22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FBED84-277A-2CB7-8B41-9A594E482A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9EB04E-60D2-1F89-AC56-1F650D82D1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96240E-C573-234B-A5E3-DA0A99988C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5377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FF7FB0D-DF86-F9CD-168F-8F673D54E74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EE9AE4F-AFBB-1E39-61D8-D8ED7DD359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9BB55B-AE33-1548-30DB-9D97BF72A9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2AC5A-C52C-034E-BF3C-FD6CA88C0FDA}" type="datetime1">
              <a:rPr lang="en-US" smtClean="0"/>
              <a:t>11/13/22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73245D-1055-22CF-C633-D219770BE1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9582B5-0CB8-7838-EB6D-1B8215798C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96240E-C573-234B-A5E3-DA0A99988C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1944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34D724-0C04-8B77-137E-41A003CD79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3EB57-45B3-FD95-1E90-06AAAE4FE7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432A72-3576-E52E-0BE1-321F55EE53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23CD4-0C3D-D94C-8B1C-6B1616C58207}" type="datetime1">
              <a:rPr lang="en-US" smtClean="0"/>
              <a:t>11/13/22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8C44EF-86D7-3914-AADF-849D9FFD22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F9D510-19CF-A9A9-42F7-2A9A84CA53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96240E-C573-234B-A5E3-DA0A99988C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7785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8E9E0-BF15-8822-86F7-0DDB33A598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D5A955-F811-B69C-9C48-012EE8BC66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07CA5F-5497-F975-135E-2D916E90A2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946497-659A-CA42-87E8-72B157FCB6A5}" type="datetime1">
              <a:rPr lang="en-US" smtClean="0"/>
              <a:t>11/13/22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35722F-5CED-A825-74EC-3BE16EAEC3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66565C-E488-DA2C-1B5A-DC59E76839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96240E-C573-234B-A5E3-DA0A99988C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38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C1B15-3356-614A-8378-E8DB40DBB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422BD6-89CA-FA9F-758D-DDC64F3B0C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097D94-8973-8CC2-EF55-F4B2FB2661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0678CF-718F-B413-F20A-1F5682BF42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B8963-3E22-2148-9E4F-C00A5A3507A8}" type="datetime1">
              <a:rPr lang="en-US" smtClean="0"/>
              <a:t>11/13/22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2A9FC8-354B-A42C-3B82-114772FA00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1C063E-4628-8613-0666-B36694B28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96240E-C573-234B-A5E3-DA0A99988C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722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D4BAE5-869C-A7B4-B13F-ED1D1955FE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71F544-7FC9-05EF-B25B-C3C302D6AD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05FAB3-F3C2-C6FE-19BD-25FE3F6E6A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7487043-E5C5-D646-631D-098B44321F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AE360AC-FFA5-8206-35AF-1C4523F4B3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D763B44-63B7-6DD0-CA5E-5B8B256219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7DFFA-6F12-804C-A322-D0CA765945C9}" type="datetime1">
              <a:rPr lang="en-US" smtClean="0"/>
              <a:t>11/13/22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755E54D-2BE9-5085-9519-5CEB298AE5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B8358CE-80C4-5E8C-E6E2-0CC25D221D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96240E-C573-234B-A5E3-DA0A99988C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2794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1B7BB-AFBD-0476-47DF-E608D893F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29F898-4928-A0CB-443A-B87F91A6FA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74A57-390C-284E-97B7-7B29912A3226}" type="datetime1">
              <a:rPr lang="en-US" smtClean="0"/>
              <a:t>11/13/22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0888AD-7F74-2299-1483-1B01F7E80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773A61-6BF9-1169-4E7B-0C495A9C86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96240E-C573-234B-A5E3-DA0A99988C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5407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CBD5D1C-B386-EAFE-A95C-4F23B03B57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548A5-1930-7943-8512-555536845564}" type="datetime1">
              <a:rPr lang="en-US" smtClean="0"/>
              <a:t>11/13/22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BE130AB-8FC7-89E0-37F3-CBA949BF36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FB155F-6810-47DC-0B60-8201F73E6D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96240E-C573-234B-A5E3-DA0A99988C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9810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9C280-F635-2245-FCCE-5DB1617297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5BB454-72F1-A748-AFB1-0851AD7CEC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F45756-756B-6CF8-44D6-B493AF01DC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B1BE81-92D0-D78B-23A7-9AA80F4636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3AAD4-10AF-E146-834D-80824F60E7CA}" type="datetime1">
              <a:rPr lang="en-US" smtClean="0"/>
              <a:t>11/13/22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2BE334-D3DE-C37F-ED11-222E9BA9E0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C604F8-9743-D65B-48D3-109EF93228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96240E-C573-234B-A5E3-DA0A99988C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779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063C23-828C-C6A7-CE7E-C4FAFAC25E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293AABC-1BD2-965E-A1BD-3D77B2F321B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CBD359-9004-7AA1-5BC7-E0835C6BA2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B2243C-991A-6EA8-4780-A156A2290F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52F01-FFC1-E344-9EAE-D6D43AEF4980}" type="datetime1">
              <a:rPr lang="en-US" smtClean="0"/>
              <a:t>11/13/22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53B7F7-D0F4-121B-FE79-C8E46A1B20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6416B8-E764-63AA-7A86-A0ACB3DC62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96240E-C573-234B-A5E3-DA0A99988C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0416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ABE953-CD05-365C-224D-EA1D50320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4DB7FA-717A-1106-7D00-8BD9909DFA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4F461D-46AB-2EEC-DA76-330898EBD3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AC80F2-956B-BB41-8A57-F14E976EB7DD}" type="datetime1">
              <a:rPr lang="en-US" smtClean="0"/>
              <a:t>11/13/22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D96884-4973-A4FB-C4E4-C1E73795EC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033ADC-5D64-5EAD-86D8-4A57B3B9F5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96240E-C573-234B-A5E3-DA0A99988C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7740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EADCAF8-8823-4E89-8612-21029831A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8CA07B2-0819-4B62-9425-7A52BBDD70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A02BEE4-A5D4-40AF-882D-49D34B086F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03402" y="3985"/>
            <a:ext cx="9772765" cy="6858000"/>
            <a:chOff x="1303402" y="36937"/>
            <a:chExt cx="9772765" cy="6858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F5843EB-154F-4459-8954-BB1DF64BBD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6937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8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5905135-55D9-431B-8D5A-4C5C92B1FE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6937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solidFill>
              <a:schemeClr val="accent1"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B732812-A0BB-4324-B390-DFEF26C109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6937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2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01FEC055-6F76-4E20-BC93-76C2F58EA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6937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8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D74CD21D-122E-4F3D-82AF-F4A37C278A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6937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2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A7FF51F-3820-41BE-8690-7E758ECFA7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6937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gradFill>
              <a:gsLst>
                <a:gs pos="813">
                  <a:schemeClr val="bg1">
                    <a:alpha val="41000"/>
                  </a:schemeClr>
                </a:gs>
                <a:gs pos="20000">
                  <a:schemeClr val="accent5">
                    <a:lumMod val="85000"/>
                    <a:alpha val="56000"/>
                  </a:schemeClr>
                </a:gs>
                <a:gs pos="44000">
                  <a:schemeClr val="accent6">
                    <a:lumMod val="40000"/>
                    <a:lumOff val="60000"/>
                    <a:alpha val="57000"/>
                  </a:schemeClr>
                </a:gs>
                <a:gs pos="100000">
                  <a:schemeClr val="bg1">
                    <a:alpha val="59000"/>
                  </a:schemeClr>
                </a:gs>
                <a:gs pos="74000">
                  <a:schemeClr val="accent1">
                    <a:lumMod val="91000"/>
                    <a:lumOff val="9000"/>
                    <a:alpha val="34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85EAD889-EA4D-485F-BA9C-F6473A4329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6937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3AF0244-DA68-BE7B-B49A-CE7B5B03BD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5368" y="2043663"/>
            <a:ext cx="6105194" cy="2031055"/>
          </a:xfrm>
        </p:spPr>
        <p:txBody>
          <a:bodyPr>
            <a:noAutofit/>
          </a:bodyPr>
          <a:lstStyle/>
          <a:p>
            <a:r>
              <a:rPr lang="en-US" sz="5400" dirty="0">
                <a:solidFill>
                  <a:schemeClr val="tx2"/>
                </a:solidFill>
              </a:rPr>
              <a:t>Team 14 </a:t>
            </a:r>
            <a:br>
              <a:rPr lang="en-US" sz="5400" dirty="0">
                <a:solidFill>
                  <a:schemeClr val="tx2"/>
                </a:solidFill>
              </a:rPr>
            </a:br>
            <a:r>
              <a:rPr lang="en-US" sz="5400" dirty="0">
                <a:solidFill>
                  <a:schemeClr val="tx2"/>
                </a:solidFill>
              </a:rPr>
              <a:t>Data Analytics 2022</a:t>
            </a:r>
            <a:br>
              <a:rPr lang="en-US" sz="5400" dirty="0">
                <a:solidFill>
                  <a:schemeClr val="tx2"/>
                </a:solidFill>
              </a:rPr>
            </a:br>
            <a:r>
              <a:rPr lang="en-US" sz="5400" dirty="0">
                <a:solidFill>
                  <a:schemeClr val="tx2"/>
                </a:solidFill>
              </a:rPr>
              <a:t>Estimator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724424-B721-6CE6-9945-6F4C317FB9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5368" y="4160126"/>
            <a:ext cx="6105194" cy="1762209"/>
          </a:xfrm>
        </p:spPr>
        <p:txBody>
          <a:bodyPr>
            <a:noAutofit/>
          </a:bodyPr>
          <a:lstStyle/>
          <a:p>
            <a:r>
              <a:rPr lang="en-US" sz="1800" b="0" dirty="0" err="1">
                <a:effectLst/>
                <a:latin typeface="+mj-lt"/>
              </a:rPr>
              <a:t>Kijahre</a:t>
            </a:r>
            <a:r>
              <a:rPr lang="en-US" sz="1800" b="0" dirty="0">
                <a:effectLst/>
                <a:latin typeface="+mj-lt"/>
              </a:rPr>
              <a:t> </a:t>
            </a:r>
            <a:r>
              <a:rPr lang="en-US" sz="1800" b="0" dirty="0" err="1">
                <a:effectLst/>
                <a:latin typeface="+mj-lt"/>
              </a:rPr>
              <a:t>Fikiri</a:t>
            </a:r>
            <a:endParaRPr lang="en-US" sz="1800" b="0" dirty="0">
              <a:effectLst/>
              <a:latin typeface="+mj-lt"/>
            </a:endParaRPr>
          </a:p>
          <a:p>
            <a:r>
              <a:rPr lang="en-US" sz="1800" b="0" dirty="0">
                <a:effectLst/>
                <a:latin typeface="+mj-lt"/>
              </a:rPr>
              <a:t>Nancy Fujikado</a:t>
            </a:r>
          </a:p>
          <a:p>
            <a:r>
              <a:rPr lang="en-US" sz="1800" b="0" dirty="0">
                <a:effectLst/>
                <a:latin typeface="+mj-lt"/>
              </a:rPr>
              <a:t>Sarah-Michelle Sanchez</a:t>
            </a:r>
          </a:p>
          <a:p>
            <a:r>
              <a:rPr lang="en-US" sz="1800" b="0" dirty="0">
                <a:effectLst/>
                <a:latin typeface="+mj-lt"/>
              </a:rPr>
              <a:t>Alexei Mendoza</a:t>
            </a:r>
          </a:p>
          <a:p>
            <a:endParaRPr lang="en-US" sz="1800" dirty="0">
              <a:latin typeface="+mj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CFEA07-4CF9-6AFC-B4D9-27E3EA451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96240E-C573-234B-A5E3-DA0A99988C7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9255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0E3596DD-156A-473E-9BB3-C6A29F757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3" name="Freeform: Shape 1032">
            <a:extLst>
              <a:ext uri="{FF2B5EF4-FFF2-40B4-BE49-F238E27FC236}">
                <a16:creationId xmlns:a16="http://schemas.microsoft.com/office/drawing/2014/main" id="{2C46C4D6-C474-4E92-B52E-944C1118F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962785" cy="68580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4C13E1-F772-DC46-46A1-0056ABF0EA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885" y="2055813"/>
            <a:ext cx="4065782" cy="4121149"/>
          </a:xfrm>
        </p:spPr>
        <p:txBody>
          <a:bodyPr vert="horz" lIns="91440" tIns="45720" rIns="91440" bIns="45720" rtlCol="0">
            <a:noAutofit/>
          </a:bodyPr>
          <a:lstStyle/>
          <a:p>
            <a:r>
              <a:rPr lang="en-US" sz="2400" kern="0" dirty="0">
                <a:solidFill>
                  <a:schemeClr val="tx2"/>
                </a:solidFill>
                <a:latin typeface="+mj-lt"/>
                <a:ea typeface="Times New Roman" panose="02020603050405020304" pitchFamily="18" charset="0"/>
              </a:rPr>
              <a:t>Conducted a </a:t>
            </a:r>
            <a:r>
              <a:rPr lang="en-US" sz="2400" kern="0" dirty="0">
                <a:solidFill>
                  <a:schemeClr val="tx2"/>
                </a:solidFill>
                <a:effectLst/>
                <a:latin typeface="+mj-lt"/>
                <a:ea typeface="Times New Roman" panose="02020603050405020304" pitchFamily="18" charset="0"/>
              </a:rPr>
              <a:t>Shapiro-Wilk test to determine if material prices are normally distributed.</a:t>
            </a:r>
          </a:p>
          <a:p>
            <a:pPr marL="0" indent="0">
              <a:buNone/>
            </a:pPr>
            <a:endParaRPr lang="en-US" sz="2400" kern="0" dirty="0">
              <a:solidFill>
                <a:schemeClr val="tx2"/>
              </a:solidFill>
              <a:effectLst/>
              <a:latin typeface="+mj-lt"/>
              <a:ea typeface="Times New Roman" panose="02020603050405020304" pitchFamily="18" charset="0"/>
            </a:endParaRPr>
          </a:p>
          <a:p>
            <a:r>
              <a:rPr lang="en-US" sz="2400" kern="0" dirty="0">
                <a:solidFill>
                  <a:schemeClr val="tx2"/>
                </a:solidFill>
                <a:latin typeface="+mj-lt"/>
                <a:ea typeface="Times New Roman" panose="02020603050405020304" pitchFamily="18" charset="0"/>
              </a:rPr>
              <a:t>A</a:t>
            </a:r>
            <a:r>
              <a:rPr lang="en-US" sz="2400" kern="0" dirty="0">
                <a:solidFill>
                  <a:schemeClr val="tx2"/>
                </a:solidFill>
                <a:effectLst/>
                <a:latin typeface="+mj-lt"/>
                <a:ea typeface="Times New Roman" panose="02020603050405020304" pitchFamily="18" charset="0"/>
              </a:rPr>
              <a:t>ll p-values are less than .05 which means that the material price data is not normally distributed</a:t>
            </a:r>
            <a:endParaRPr lang="en-US" sz="2400" b="0" i="0" u="none" strike="noStrike" dirty="0">
              <a:solidFill>
                <a:schemeClr val="tx2"/>
              </a:solidFill>
              <a:effectLst/>
              <a:latin typeface="+mj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F85D04-9C7C-054A-FB54-5483DE9845E5}"/>
              </a:ext>
            </a:extLst>
          </p:cNvPr>
          <p:cNvSpPr txBox="1">
            <a:spLocks/>
          </p:cNvSpPr>
          <p:nvPr/>
        </p:nvSpPr>
        <p:spPr>
          <a:xfrm>
            <a:off x="336884" y="365125"/>
            <a:ext cx="5751119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tx2"/>
                </a:solidFill>
              </a:rPr>
              <a:t>Data Analysis &amp; Preliminary Data Processing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333F53-C985-A930-0F0E-9645CB9C03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819" t="37412" r="47536" b="24109"/>
          <a:stretch/>
        </p:blipFill>
        <p:spPr bwMode="auto">
          <a:xfrm>
            <a:off x="5759585" y="166046"/>
            <a:ext cx="5751119" cy="652590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21DF49-9E05-79CA-2471-40461BD0B1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96240E-C573-234B-A5E3-DA0A99988C7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73398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0E3596DD-156A-473E-9BB3-C6A29F757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3" name="Freeform: Shape 1032">
            <a:extLst>
              <a:ext uri="{FF2B5EF4-FFF2-40B4-BE49-F238E27FC236}">
                <a16:creationId xmlns:a16="http://schemas.microsoft.com/office/drawing/2014/main" id="{2C46C4D6-C474-4E92-B52E-944C1118F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962785" cy="68580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4C13E1-F772-DC46-46A1-0056ABF0EA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885" y="1690687"/>
            <a:ext cx="5117372" cy="4486275"/>
          </a:xfrm>
        </p:spPr>
        <p:txBody>
          <a:bodyPr vert="horz" lIns="91440" tIns="45720" rIns="91440" bIns="45720" rtlCol="0">
            <a:noAutofit/>
          </a:bodyPr>
          <a:lstStyle/>
          <a:p>
            <a:r>
              <a:rPr lang="en-US" sz="2400" kern="0" dirty="0">
                <a:solidFill>
                  <a:schemeClr val="tx2"/>
                </a:solidFill>
                <a:latin typeface="+mj-lt"/>
                <a:ea typeface="Times New Roman" panose="02020603050405020304" pitchFamily="18" charset="0"/>
              </a:rPr>
              <a:t>Checked to see if there was a correlation between:</a:t>
            </a:r>
            <a:endParaRPr lang="en-US" sz="2400" kern="0" dirty="0">
              <a:solidFill>
                <a:schemeClr val="tx2"/>
              </a:solidFill>
              <a:effectLst/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ts val="1800"/>
              </a:lnSpc>
              <a:spcBef>
                <a:spcPts val="1000"/>
              </a:spcBef>
            </a:pPr>
            <a:r>
              <a:rPr lang="en-US" kern="0" dirty="0">
                <a:solidFill>
                  <a:schemeClr val="tx2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Conduit and coupling (fitting)</a:t>
            </a:r>
            <a:endParaRPr lang="en-US" kern="100" dirty="0">
              <a:solidFill>
                <a:schemeClr val="tx2"/>
              </a:solidFill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ts val="1800"/>
              </a:lnSpc>
              <a:spcBef>
                <a:spcPts val="1000"/>
              </a:spcBef>
            </a:pPr>
            <a:r>
              <a:rPr lang="en-US" kern="0" dirty="0">
                <a:solidFill>
                  <a:schemeClr val="tx2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Conduit and connector (fitting)</a:t>
            </a:r>
            <a:endParaRPr lang="en-US" kern="100" dirty="0">
              <a:solidFill>
                <a:schemeClr val="tx2"/>
              </a:solidFill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ts val="1800"/>
              </a:lnSpc>
              <a:spcBef>
                <a:spcPts val="1000"/>
              </a:spcBef>
            </a:pPr>
            <a:r>
              <a:rPr lang="en-US" kern="0" dirty="0">
                <a:solidFill>
                  <a:schemeClr val="tx2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#4 wire and #6 wire</a:t>
            </a:r>
            <a:endParaRPr lang="en-US" kern="100" dirty="0">
              <a:solidFill>
                <a:schemeClr val="tx2"/>
              </a:solidFill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ts val="1800"/>
              </a:lnSpc>
              <a:spcBef>
                <a:spcPts val="1000"/>
              </a:spcBef>
            </a:pPr>
            <a:r>
              <a:rPr lang="en-US" kern="0" dirty="0">
                <a:solidFill>
                  <a:schemeClr val="tx2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#6 wire and #10 wire</a:t>
            </a:r>
            <a:endParaRPr lang="en-US" kern="100" dirty="0">
              <a:solidFill>
                <a:schemeClr val="tx2"/>
              </a:solidFill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ts val="1800"/>
              </a:lnSpc>
              <a:spcBef>
                <a:spcPts val="1000"/>
              </a:spcBef>
            </a:pPr>
            <a:r>
              <a:rPr lang="en-US" kern="0" dirty="0">
                <a:solidFill>
                  <a:schemeClr val="tx2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#10 wire and # 4 wire</a:t>
            </a:r>
          </a:p>
          <a:p>
            <a:pPr marL="457200" lvl="1" indent="0">
              <a:lnSpc>
                <a:spcPts val="1800"/>
              </a:lnSpc>
              <a:spcBef>
                <a:spcPts val="1000"/>
              </a:spcBef>
              <a:buNone/>
            </a:pPr>
            <a:endParaRPr lang="en-US" kern="100" dirty="0">
              <a:solidFill>
                <a:schemeClr val="tx2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2400" kern="0" dirty="0">
                <a:solidFill>
                  <a:schemeClr val="tx2"/>
                </a:solidFill>
                <a:latin typeface="+mj-lt"/>
                <a:ea typeface="Times New Roman" panose="02020603050405020304" pitchFamily="18" charset="0"/>
              </a:rPr>
              <a:t>Close correlation between </a:t>
            </a:r>
            <a:r>
              <a:rPr lang="en-US" sz="2400" kern="0" dirty="0">
                <a:solidFill>
                  <a:schemeClr val="tx2"/>
                </a:solidFill>
                <a:effectLst/>
                <a:latin typeface="+mj-lt"/>
                <a:ea typeface="Times New Roman" panose="02020603050405020304" pitchFamily="18" charset="0"/>
              </a:rPr>
              <a:t>#10 wire and # 4 wire and 1” conduit to 1” fittings.</a:t>
            </a:r>
          </a:p>
          <a:p>
            <a:pPr lvl="1">
              <a:spcBef>
                <a:spcPts val="1000"/>
              </a:spcBef>
            </a:pPr>
            <a:r>
              <a:rPr lang="en-US" kern="0" dirty="0">
                <a:solidFill>
                  <a:schemeClr val="tx2"/>
                </a:solidFill>
                <a:effectLst/>
                <a:latin typeface="+mj-lt"/>
                <a:ea typeface="Times New Roman" panose="02020603050405020304" pitchFamily="18" charset="0"/>
              </a:rPr>
              <a:t> However, none of the items were greater than the 0.05 p-value needed to establish correlation</a:t>
            </a:r>
            <a:endParaRPr lang="en-US" b="0" i="0" u="none" strike="noStrike" dirty="0">
              <a:solidFill>
                <a:schemeClr val="tx2"/>
              </a:solidFill>
              <a:effectLst/>
              <a:latin typeface="+mj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F85D04-9C7C-054A-FB54-5483DE9845E5}"/>
              </a:ext>
            </a:extLst>
          </p:cNvPr>
          <p:cNvSpPr txBox="1">
            <a:spLocks/>
          </p:cNvSpPr>
          <p:nvPr/>
        </p:nvSpPr>
        <p:spPr>
          <a:xfrm>
            <a:off x="336884" y="365125"/>
            <a:ext cx="6721642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tx2"/>
                </a:solidFill>
              </a:rPr>
              <a:t>Data Analysis &amp; Preliminary Data Processing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44368E-8527-239F-995E-61AF2CDD4517}"/>
              </a:ext>
            </a:extLst>
          </p:cNvPr>
          <p:cNvSpPr txBox="1"/>
          <p:nvPr/>
        </p:nvSpPr>
        <p:spPr>
          <a:xfrm>
            <a:off x="5774267" y="5623586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000"/>
              </a:spcBef>
            </a:pPr>
            <a:r>
              <a:rPr lang="en-US" sz="2400" kern="0" dirty="0">
                <a:solidFill>
                  <a:schemeClr val="accent6"/>
                </a:solidFill>
                <a:latin typeface="+mj-lt"/>
                <a:ea typeface="Times New Roman" panose="02020603050405020304" pitchFamily="18" charset="0"/>
              </a:rPr>
              <a:t>Linked</a:t>
            </a:r>
            <a:r>
              <a:rPr lang="en-US" sz="2400" kern="0" dirty="0">
                <a:solidFill>
                  <a:schemeClr val="accent6"/>
                </a:solidFill>
                <a:effectLst/>
                <a:latin typeface="+mj-lt"/>
                <a:ea typeface="Times New Roman" panose="02020603050405020304" pitchFamily="18" charset="0"/>
              </a:rPr>
              <a:t> correlation between price of finished materials and raw materials needed to make them (copper to wire and steel to conduit)</a:t>
            </a:r>
            <a:r>
              <a:rPr lang="en-US" sz="2400" dirty="0">
                <a:solidFill>
                  <a:schemeClr val="accent6"/>
                </a:solidFill>
                <a:effectLst/>
                <a:latin typeface="+mj-lt"/>
              </a:rPr>
              <a:t> </a:t>
            </a:r>
            <a:endParaRPr lang="en-US" sz="2400" dirty="0">
              <a:solidFill>
                <a:schemeClr val="accent6"/>
              </a:solidFill>
              <a:latin typeface="+mj-lt"/>
            </a:endParaRPr>
          </a:p>
        </p:txBody>
      </p:sp>
      <p:pic>
        <p:nvPicPr>
          <p:cNvPr id="8" name="Picture 7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C903F01F-545F-8795-5CBD-02F882DB28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505" t="11934" r="13238" b="1"/>
          <a:stretch/>
        </p:blipFill>
        <p:spPr bwMode="auto">
          <a:xfrm>
            <a:off x="5268313" y="1027906"/>
            <a:ext cx="6601954" cy="447460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4E0FA2-72C2-5E9E-A457-EC1EB8A66F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96240E-C573-234B-A5E3-DA0A99988C7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9445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0E3596DD-156A-473E-9BB3-C6A29F757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3" name="Freeform: Shape 1032">
            <a:extLst>
              <a:ext uri="{FF2B5EF4-FFF2-40B4-BE49-F238E27FC236}">
                <a16:creationId xmlns:a16="http://schemas.microsoft.com/office/drawing/2014/main" id="{2C46C4D6-C474-4E92-B52E-944C1118F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962785" cy="68580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4C13E1-F772-DC46-46A1-0056ABF0EA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885" y="1690687"/>
            <a:ext cx="3665100" cy="448627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ts val="1800"/>
              </a:lnSpc>
            </a:pPr>
            <a:r>
              <a:rPr lang="en-US" sz="2400" kern="0" dirty="0">
                <a:solidFill>
                  <a:schemeClr val="tx2"/>
                </a:solidFill>
                <a:latin typeface="+mj-lt"/>
                <a:ea typeface="Times New Roman" panose="02020603050405020304" pitchFamily="18" charset="0"/>
              </a:rPr>
              <a:t>Ran a correlation matrix</a:t>
            </a:r>
          </a:p>
          <a:p>
            <a:pPr lvl="1"/>
            <a:r>
              <a:rPr lang="en-US" kern="0" dirty="0">
                <a:solidFill>
                  <a:schemeClr val="tx2"/>
                </a:solidFill>
                <a:effectLst/>
                <a:latin typeface="+mj-lt"/>
                <a:ea typeface="Times New Roman" panose="02020603050405020304" pitchFamily="18" charset="0"/>
              </a:rPr>
              <a:t>Kept the price column and label encoded</a:t>
            </a:r>
            <a:r>
              <a:rPr lang="en-US" kern="0" dirty="0">
                <a:solidFill>
                  <a:schemeClr val="tx2"/>
                </a:solidFill>
                <a:latin typeface="+mj-lt"/>
                <a:ea typeface="Times New Roman" panose="02020603050405020304" pitchFamily="18" charset="0"/>
              </a:rPr>
              <a:t>: material description, vendor, date , day of week, region, and target price to create a new data frame</a:t>
            </a:r>
          </a:p>
          <a:p>
            <a:pPr lvl="1"/>
            <a:endParaRPr lang="en-US" kern="0" dirty="0">
              <a:solidFill>
                <a:schemeClr val="tx2"/>
              </a:solidFill>
              <a:latin typeface="+mj-lt"/>
              <a:ea typeface="Times New Roman" panose="02020603050405020304" pitchFamily="18" charset="0"/>
            </a:endParaRPr>
          </a:p>
          <a:p>
            <a:r>
              <a:rPr lang="en-US" sz="2400" kern="0" dirty="0">
                <a:solidFill>
                  <a:schemeClr val="tx2"/>
                </a:solidFill>
                <a:effectLst/>
                <a:latin typeface="+mj-lt"/>
                <a:ea typeface="Times New Roman" panose="02020603050405020304" pitchFamily="18" charset="0"/>
              </a:rPr>
              <a:t>The matrix shows some correlations with p values greater than 0.05</a:t>
            </a:r>
            <a:endParaRPr lang="en-US" sz="2400" b="0" i="0" u="none" strike="noStrike" dirty="0">
              <a:solidFill>
                <a:schemeClr val="tx2"/>
              </a:solidFill>
              <a:effectLst/>
              <a:latin typeface="+mj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F85D04-9C7C-054A-FB54-5483DE9845E5}"/>
              </a:ext>
            </a:extLst>
          </p:cNvPr>
          <p:cNvSpPr txBox="1">
            <a:spLocks/>
          </p:cNvSpPr>
          <p:nvPr/>
        </p:nvSpPr>
        <p:spPr>
          <a:xfrm>
            <a:off x="336884" y="365125"/>
            <a:ext cx="6721642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tx2"/>
                </a:solidFill>
              </a:rPr>
              <a:t>Data Analysis &amp; Preliminary Data Processing</a:t>
            </a:r>
          </a:p>
        </p:txBody>
      </p:sp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E9F48D44-F5B5-F8FA-9E06-05890055BC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069" t="42750" r="46459" b="12285"/>
          <a:stretch/>
        </p:blipFill>
        <p:spPr bwMode="auto">
          <a:xfrm>
            <a:off x="4896175" y="972310"/>
            <a:ext cx="6958940" cy="566691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01914F-053B-08C9-76B2-458DA6A998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96240E-C573-234B-A5E3-DA0A99988C7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147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0E3596DD-156A-473E-9BB3-C6A29F757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3" name="Freeform: Shape 1032">
            <a:extLst>
              <a:ext uri="{FF2B5EF4-FFF2-40B4-BE49-F238E27FC236}">
                <a16:creationId xmlns:a16="http://schemas.microsoft.com/office/drawing/2014/main" id="{2C46C4D6-C474-4E92-B52E-944C1118F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962785" cy="68580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4C13E1-F772-DC46-46A1-0056ABF0EA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885" y="1690687"/>
            <a:ext cx="3665100" cy="4486275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400" kern="0" dirty="0">
                <a:solidFill>
                  <a:schemeClr val="tx2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Within encoded data </a:t>
            </a:r>
            <a:r>
              <a:rPr lang="en-US" sz="2400" kern="0" dirty="0">
                <a:solidFill>
                  <a:schemeClr val="tx2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define a target of either “low price” or “high price”. </a:t>
            </a:r>
          </a:p>
          <a:p>
            <a:pPr lvl="1"/>
            <a:r>
              <a:rPr lang="en-US" kern="0" dirty="0">
                <a:solidFill>
                  <a:schemeClr val="tx2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kern="0" dirty="0">
                <a:solidFill>
                  <a:schemeClr val="tx2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eparate data into features (X) and target (y).</a:t>
            </a:r>
            <a:endParaRPr lang="en-US" kern="100" dirty="0">
              <a:solidFill>
                <a:schemeClr val="tx2"/>
              </a:solidFill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kern="0" dirty="0">
                <a:solidFill>
                  <a:schemeClr val="tx2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Split the data into test and train.</a:t>
            </a:r>
          </a:p>
          <a:p>
            <a:pPr lvl="1"/>
            <a:r>
              <a:rPr lang="en-US" kern="0" dirty="0">
                <a:solidFill>
                  <a:schemeClr val="tx2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Training data = 75% and Test data = 25%, scaled data.</a:t>
            </a:r>
          </a:p>
          <a:p>
            <a:pPr marL="0" indent="0">
              <a:buNone/>
            </a:pPr>
            <a:endParaRPr lang="en-US" sz="2400" b="0" i="0" u="none" strike="noStrike" dirty="0">
              <a:solidFill>
                <a:schemeClr val="tx2"/>
              </a:solidFill>
              <a:effectLst/>
              <a:latin typeface="+mj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F85D04-9C7C-054A-FB54-5483DE9845E5}"/>
              </a:ext>
            </a:extLst>
          </p:cNvPr>
          <p:cNvSpPr txBox="1">
            <a:spLocks/>
          </p:cNvSpPr>
          <p:nvPr/>
        </p:nvSpPr>
        <p:spPr>
          <a:xfrm>
            <a:off x="336884" y="365125"/>
            <a:ext cx="6721642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tx2"/>
                </a:solidFill>
              </a:rPr>
              <a:t>Data Analysis &amp; Preliminary Feature Engineering</a:t>
            </a:r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609442B-9E14-5609-4D1D-F9F81935DC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909" t="20302" r="24283"/>
          <a:stretch/>
        </p:blipFill>
        <p:spPr bwMode="auto">
          <a:xfrm>
            <a:off x="4028570" y="1243934"/>
            <a:ext cx="8020713" cy="481463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4C0FE7-FCE9-AE23-C82D-AE31CE63F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96240E-C573-234B-A5E3-DA0A99988C7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3430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0E3596DD-156A-473E-9BB3-C6A29F757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3" name="Freeform: Shape 1032">
            <a:extLst>
              <a:ext uri="{FF2B5EF4-FFF2-40B4-BE49-F238E27FC236}">
                <a16:creationId xmlns:a16="http://schemas.microsoft.com/office/drawing/2014/main" id="{2C46C4D6-C474-4E92-B52E-944C1118F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962785" cy="68580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4C13E1-F772-DC46-46A1-0056ABF0EA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884" y="1473199"/>
            <a:ext cx="3712602" cy="470376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400" kern="0" dirty="0">
                <a:solidFill>
                  <a:schemeClr val="tx2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Decision Tree model</a:t>
            </a:r>
          </a:p>
          <a:p>
            <a:pPr lvl="1"/>
            <a:r>
              <a:rPr lang="en-US" kern="0" dirty="0">
                <a:solidFill>
                  <a:schemeClr val="tx2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Predictions b</a:t>
            </a:r>
            <a:r>
              <a:rPr lang="en-US" kern="0" dirty="0">
                <a:solidFill>
                  <a:schemeClr val="tx2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ased on material name, price, vendor, date, day of week and region</a:t>
            </a:r>
          </a:p>
          <a:p>
            <a:pPr lvl="1"/>
            <a:r>
              <a:rPr lang="en-US" kern="0" dirty="0">
                <a:solidFill>
                  <a:schemeClr val="tx2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Can model </a:t>
            </a:r>
            <a:r>
              <a:rPr lang="en-US" kern="0" dirty="0">
                <a:solidFill>
                  <a:schemeClr val="tx2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predict high or low prices?</a:t>
            </a:r>
          </a:p>
          <a:p>
            <a:pPr lvl="1"/>
            <a:endParaRPr lang="en-US" kern="0" dirty="0">
              <a:solidFill>
                <a:schemeClr val="tx2"/>
              </a:solidFill>
              <a:effectLst/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kern="0" dirty="0" err="1">
                <a:solidFill>
                  <a:schemeClr val="tx2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Jupyter</a:t>
            </a:r>
            <a:r>
              <a:rPr lang="en-US" sz="2400" kern="0" dirty="0">
                <a:solidFill>
                  <a:schemeClr val="tx2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code shows confusion matrix and final results.</a:t>
            </a:r>
            <a:endParaRPr lang="en-US" sz="2400" kern="100" dirty="0">
              <a:solidFill>
                <a:schemeClr val="tx2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F85D04-9C7C-054A-FB54-5483DE9845E5}"/>
              </a:ext>
            </a:extLst>
          </p:cNvPr>
          <p:cNvSpPr txBox="1">
            <a:spLocks/>
          </p:cNvSpPr>
          <p:nvPr/>
        </p:nvSpPr>
        <p:spPr>
          <a:xfrm>
            <a:off x="336884" y="365125"/>
            <a:ext cx="6721642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tx2"/>
                </a:solidFill>
              </a:rPr>
              <a:t>Data Analysis &amp; Model Choice</a:t>
            </a:r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94C1FB91-FB66-E529-C0AE-41A593F9D5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167" t="26136" r="24317" b="9370"/>
          <a:stretch/>
        </p:blipFill>
        <p:spPr bwMode="auto">
          <a:xfrm>
            <a:off x="4488873" y="922266"/>
            <a:ext cx="7532498" cy="581955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999D27-3116-0500-8AA4-F22D89991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96240E-C573-234B-A5E3-DA0A99988C7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7201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0E3596DD-156A-473E-9BB3-C6A29F757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3" name="Freeform: Shape 1032">
            <a:extLst>
              <a:ext uri="{FF2B5EF4-FFF2-40B4-BE49-F238E27FC236}">
                <a16:creationId xmlns:a16="http://schemas.microsoft.com/office/drawing/2014/main" id="{2C46C4D6-C474-4E92-B52E-944C1118F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962785" cy="68580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4C13E1-F772-DC46-46A1-0056ABF0EA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884" y="1219201"/>
            <a:ext cx="4389845" cy="495776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+mj-lt"/>
              </a:rPr>
              <a:t>The data set includes 27 vendors and 18 materials of interest. </a:t>
            </a:r>
          </a:p>
          <a:p>
            <a:r>
              <a:rPr lang="en-US" sz="2400" dirty="0">
                <a:solidFill>
                  <a:schemeClr val="tx2"/>
                </a:solidFill>
                <a:latin typeface="+mj-lt"/>
              </a:rPr>
              <a:t>The bar graph shows how much material of interest each vendor can supply.</a:t>
            </a:r>
          </a:p>
          <a:p>
            <a:r>
              <a:rPr lang="en-US" sz="2400" dirty="0">
                <a:solidFill>
                  <a:schemeClr val="tx2"/>
                </a:solidFill>
                <a:latin typeface="+mj-lt"/>
              </a:rPr>
              <a:t>This information is important when considering who to buy from</a:t>
            </a:r>
          </a:p>
          <a:p>
            <a:pPr lvl="1"/>
            <a:r>
              <a:rPr lang="en-US" dirty="0">
                <a:solidFill>
                  <a:schemeClr val="tx2"/>
                </a:solidFill>
                <a:latin typeface="+mj-lt"/>
              </a:rPr>
              <a:t>Will want to buy from a reliable vendor who can quickly provide the material you need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B7AB04E-3457-D47A-4593-3E9D2FFE34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79"/>
          <a:stretch/>
        </p:blipFill>
        <p:spPr bwMode="auto">
          <a:xfrm>
            <a:off x="5565029" y="439000"/>
            <a:ext cx="6423771" cy="6229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0F85D04-9C7C-054A-FB54-5483DE9845E5}"/>
              </a:ext>
            </a:extLst>
          </p:cNvPr>
          <p:cNvSpPr txBox="1">
            <a:spLocks/>
          </p:cNvSpPr>
          <p:nvPr/>
        </p:nvSpPr>
        <p:spPr>
          <a:xfrm>
            <a:off x="336884" y="365125"/>
            <a:ext cx="6721642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Additional Story for Dashboard</a:t>
            </a:r>
            <a:endParaRPr lang="en-US" sz="3600" dirty="0">
              <a:solidFill>
                <a:schemeClr val="tx2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315F87-F235-B47B-8247-39F29147B4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96240E-C573-234B-A5E3-DA0A99988C7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1182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0E3596DD-156A-473E-9BB3-C6A29F757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3" name="Freeform: Shape 1032">
            <a:extLst>
              <a:ext uri="{FF2B5EF4-FFF2-40B4-BE49-F238E27FC236}">
                <a16:creationId xmlns:a16="http://schemas.microsoft.com/office/drawing/2014/main" id="{2C46C4D6-C474-4E92-B52E-944C1118F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962785" cy="68580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4C13E1-F772-DC46-46A1-0056ABF0EA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884" y="1219201"/>
            <a:ext cx="5047916" cy="495776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400" b="0" i="0" u="none" strike="noStrike" dirty="0">
                <a:solidFill>
                  <a:schemeClr val="tx2"/>
                </a:solidFill>
                <a:effectLst/>
                <a:latin typeface="+mj-lt"/>
              </a:rPr>
              <a:t>The visual shows </a:t>
            </a:r>
            <a:r>
              <a:rPr lang="en-US" sz="2400" dirty="0">
                <a:solidFill>
                  <a:schemeClr val="tx2"/>
                </a:solidFill>
                <a:latin typeface="+mj-lt"/>
              </a:rPr>
              <a:t>Home Depot, Amazon, Lowe’s, and </a:t>
            </a:r>
            <a:r>
              <a:rPr lang="en-US" sz="2400" dirty="0" err="1">
                <a:solidFill>
                  <a:schemeClr val="tx2"/>
                </a:solidFill>
                <a:latin typeface="+mj-lt"/>
              </a:rPr>
              <a:t>ebay</a:t>
            </a:r>
            <a:r>
              <a:rPr lang="en-US" sz="2400" dirty="0">
                <a:solidFill>
                  <a:schemeClr val="tx2"/>
                </a:solidFill>
                <a:latin typeface="+mj-lt"/>
              </a:rPr>
              <a:t> are top vendors who provide majority of the materials of interest.</a:t>
            </a:r>
          </a:p>
          <a:p>
            <a:endParaRPr lang="en-US" sz="2400" dirty="0">
              <a:solidFill>
                <a:schemeClr val="tx2"/>
              </a:solidFill>
              <a:latin typeface="+mj-lt"/>
            </a:endParaRPr>
          </a:p>
          <a:p>
            <a:r>
              <a:rPr lang="en-US" sz="2400" b="0" i="0" u="none" strike="noStrike" dirty="0">
                <a:solidFill>
                  <a:schemeClr val="tx2"/>
                </a:solidFill>
                <a:effectLst/>
                <a:latin typeface="+mj-lt"/>
              </a:rPr>
              <a:t>This is something to keep in mind since it:</a:t>
            </a:r>
          </a:p>
          <a:p>
            <a:pPr lvl="1">
              <a:spcBef>
                <a:spcPts val="1000"/>
              </a:spcBef>
            </a:pPr>
            <a:r>
              <a:rPr lang="en-US" dirty="0">
                <a:solidFill>
                  <a:schemeClr val="tx2"/>
                </a:solidFill>
                <a:latin typeface="+mj-lt"/>
              </a:rPr>
              <a:t>Can help shorten time spent searching for material if top 3 vendors have reliable stock</a:t>
            </a:r>
          </a:p>
          <a:p>
            <a:pPr lvl="1">
              <a:spcBef>
                <a:spcPts val="1000"/>
              </a:spcBef>
            </a:pPr>
            <a:r>
              <a:rPr lang="en-US" b="0" i="0" u="none" strike="noStrike" dirty="0">
                <a:solidFill>
                  <a:schemeClr val="tx2"/>
                </a:solidFill>
                <a:effectLst/>
                <a:latin typeface="+mj-lt"/>
              </a:rPr>
              <a:t>Can be extra beneficial if these top vendors also provide the lowest prices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A3352E3D-FCE4-AC1B-3C71-712B6847CD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05"/>
          <a:stretch/>
        </p:blipFill>
        <p:spPr bwMode="auto">
          <a:xfrm>
            <a:off x="5721684" y="88463"/>
            <a:ext cx="5555447" cy="6681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0F85D04-9C7C-054A-FB54-5483DE9845E5}"/>
              </a:ext>
            </a:extLst>
          </p:cNvPr>
          <p:cNvSpPr txBox="1">
            <a:spLocks/>
          </p:cNvSpPr>
          <p:nvPr/>
        </p:nvSpPr>
        <p:spPr>
          <a:xfrm>
            <a:off x="336884" y="365125"/>
            <a:ext cx="6721642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Additional Story for Dashboard</a:t>
            </a:r>
            <a:endParaRPr lang="en-US" sz="3600" dirty="0">
              <a:solidFill>
                <a:schemeClr val="tx2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6F3304-0EC6-BF77-DA1C-F24DD11A23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96240E-C573-234B-A5E3-DA0A99988C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0652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0E3596DD-156A-473E-9BB3-C6A29F757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3" name="Freeform: Shape 1032">
            <a:extLst>
              <a:ext uri="{FF2B5EF4-FFF2-40B4-BE49-F238E27FC236}">
                <a16:creationId xmlns:a16="http://schemas.microsoft.com/office/drawing/2014/main" id="{2C46C4D6-C474-4E92-B52E-944C1118F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962785" cy="68580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4C13E1-F772-DC46-46A1-0056ABF0EA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884" y="1219201"/>
            <a:ext cx="4389845" cy="495776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400" b="0" i="0" u="none" strike="noStrike" dirty="0">
                <a:solidFill>
                  <a:schemeClr val="tx2"/>
                </a:solidFill>
                <a:effectLst/>
                <a:latin typeface="+mj-lt"/>
              </a:rPr>
              <a:t>The graph shows th</a:t>
            </a:r>
            <a:r>
              <a:rPr lang="en-US" sz="2400" dirty="0">
                <a:solidFill>
                  <a:schemeClr val="tx2"/>
                </a:solidFill>
                <a:latin typeface="+mj-lt"/>
              </a:rPr>
              <a:t>e amount of product available per day.</a:t>
            </a:r>
          </a:p>
          <a:p>
            <a:r>
              <a:rPr lang="en-US" sz="2400" dirty="0">
                <a:solidFill>
                  <a:schemeClr val="tx2"/>
                </a:solidFill>
                <a:latin typeface="+mj-lt"/>
              </a:rPr>
              <a:t>Saturday is ”restocking day”, this means Saturday has an increase of available material for purchase</a:t>
            </a:r>
          </a:p>
          <a:p>
            <a:pPr lvl="1"/>
            <a:r>
              <a:rPr lang="en-US" dirty="0">
                <a:solidFill>
                  <a:schemeClr val="tx2"/>
                </a:solidFill>
                <a:latin typeface="+mj-lt"/>
              </a:rPr>
              <a:t>Purchasing material on Saturday can potentially mean all the material needed is purchased in one day vs. having to break up the days of purchase</a:t>
            </a:r>
          </a:p>
          <a:p>
            <a:pPr lvl="1"/>
            <a:r>
              <a:rPr lang="en-US" dirty="0">
                <a:solidFill>
                  <a:schemeClr val="tx2"/>
                </a:solidFill>
                <a:latin typeface="+mj-lt"/>
              </a:rPr>
              <a:t>Doing this will minimize time spent purchasing items</a:t>
            </a:r>
            <a:endParaRPr lang="en-US" b="0" i="0" u="none" strike="noStrike" dirty="0">
              <a:solidFill>
                <a:schemeClr val="tx2"/>
              </a:solidFill>
              <a:effectLst/>
              <a:latin typeface="+mj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F85D04-9C7C-054A-FB54-5483DE9845E5}"/>
              </a:ext>
            </a:extLst>
          </p:cNvPr>
          <p:cNvSpPr txBox="1">
            <a:spLocks/>
          </p:cNvSpPr>
          <p:nvPr/>
        </p:nvSpPr>
        <p:spPr>
          <a:xfrm>
            <a:off x="336884" y="365125"/>
            <a:ext cx="6721642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Additional Story for Dashboard</a:t>
            </a:r>
            <a:endParaRPr lang="en-US" sz="3600" dirty="0">
              <a:solidFill>
                <a:schemeClr val="tx2"/>
              </a:solidFill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DB213CB-1EB2-C819-8D94-4A8CC839FE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30"/>
          <a:stretch/>
        </p:blipFill>
        <p:spPr bwMode="auto">
          <a:xfrm>
            <a:off x="6419875" y="220133"/>
            <a:ext cx="5435241" cy="6551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15164E-1A6E-F50C-EA0A-8085560E89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96240E-C573-234B-A5E3-DA0A99988C7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8345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0E3596DD-156A-473E-9BB3-C6A29F757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3" name="Freeform: Shape 1032">
            <a:extLst>
              <a:ext uri="{FF2B5EF4-FFF2-40B4-BE49-F238E27FC236}">
                <a16:creationId xmlns:a16="http://schemas.microsoft.com/office/drawing/2014/main" id="{2C46C4D6-C474-4E92-B52E-944C1118F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962785" cy="68580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4C13E1-F772-DC46-46A1-0056ABF0EA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884" y="1706117"/>
            <a:ext cx="4389845" cy="4470845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400" b="0" i="0" u="none" strike="noStrike" dirty="0">
                <a:solidFill>
                  <a:schemeClr val="tx2"/>
                </a:solidFill>
                <a:effectLst/>
                <a:latin typeface="+mj-lt"/>
              </a:rPr>
              <a:t>For further analysis, vendor locations have been identified and tagged on a United States map.</a:t>
            </a:r>
          </a:p>
          <a:p>
            <a:endParaRPr lang="en-US" sz="2400" b="0" i="0" u="none" strike="noStrike" dirty="0">
              <a:solidFill>
                <a:schemeClr val="tx2"/>
              </a:solidFill>
              <a:effectLst/>
              <a:latin typeface="+mj-lt"/>
            </a:endParaRPr>
          </a:p>
          <a:p>
            <a:r>
              <a:rPr lang="en-US" sz="2400" dirty="0">
                <a:solidFill>
                  <a:schemeClr val="tx2"/>
                </a:solidFill>
                <a:latin typeface="+mj-lt"/>
              </a:rPr>
              <a:t>The bar graph below shows most of the material of interest is sourced from the southeast and west coast.</a:t>
            </a:r>
          </a:p>
          <a:p>
            <a:pPr marL="0" indent="0">
              <a:buNone/>
            </a:pPr>
            <a:endParaRPr lang="en-US" sz="2000" b="0" i="0" u="none" strike="noStrike" dirty="0">
              <a:solidFill>
                <a:schemeClr val="tx2"/>
              </a:solidFill>
              <a:effectLst/>
              <a:latin typeface="+mj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F85D04-9C7C-054A-FB54-5483DE9845E5}"/>
              </a:ext>
            </a:extLst>
          </p:cNvPr>
          <p:cNvSpPr txBox="1">
            <a:spLocks/>
          </p:cNvSpPr>
          <p:nvPr/>
        </p:nvSpPr>
        <p:spPr>
          <a:xfrm>
            <a:off x="336884" y="365125"/>
            <a:ext cx="5625901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Additional Story for Dashboard</a:t>
            </a:r>
            <a:endParaRPr lang="en-US" sz="3600" dirty="0">
              <a:solidFill>
                <a:schemeClr val="tx2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DAB628-175A-69E5-3845-5CCFEB49B3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266"/>
          <a:stretch/>
        </p:blipFill>
        <p:spPr>
          <a:xfrm>
            <a:off x="5217246" y="170965"/>
            <a:ext cx="6839161" cy="4470845"/>
          </a:xfrm>
          <a:prstGeom prst="rect">
            <a:avLst/>
          </a:prstGeom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8429BDE5-F501-65B9-0981-ADEDD2000A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7245" y="4123434"/>
            <a:ext cx="6839161" cy="2053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B7F664-9D10-0E80-2408-F65C24A05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96240E-C573-234B-A5E3-DA0A99988C7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4879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250" name="Rectangle 10246">
            <a:extLst>
              <a:ext uri="{FF2B5EF4-FFF2-40B4-BE49-F238E27FC236}">
                <a16:creationId xmlns:a16="http://schemas.microsoft.com/office/drawing/2014/main" id="{9F79630B-0F0B-446E-A637-38FA8F61D1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49" name="Rectangle 10248">
            <a:extLst>
              <a:ext uri="{FF2B5EF4-FFF2-40B4-BE49-F238E27FC236}">
                <a16:creationId xmlns:a16="http://schemas.microsoft.com/office/drawing/2014/main" id="{B3437C99-FC8E-4311-B48A-F0C4C329B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5028" y="-1"/>
            <a:ext cx="12192000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42" name="Picture 2" descr="Website Clipart Conversion - Marketing Clipart, HD Png Download ,  Transparent Png Image - PNGitem">
            <a:extLst>
              <a:ext uri="{FF2B5EF4-FFF2-40B4-BE49-F238E27FC236}">
                <a16:creationId xmlns:a16="http://schemas.microsoft.com/office/drawing/2014/main" id="{0073BE33-A6E1-3E32-65F9-3BE92BD6BA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42" r="9690" b="-1"/>
          <a:stretch/>
        </p:blipFill>
        <p:spPr bwMode="auto">
          <a:xfrm>
            <a:off x="4948188" y="1"/>
            <a:ext cx="7243812" cy="6857999"/>
          </a:xfrm>
          <a:custGeom>
            <a:avLst/>
            <a:gdLst/>
            <a:ahLst/>
            <a:cxnLst/>
            <a:rect l="l" t="t" r="r" b="b"/>
            <a:pathLst>
              <a:path w="7243812" h="6857999">
                <a:moveTo>
                  <a:pt x="609803" y="0"/>
                </a:moveTo>
                <a:lnTo>
                  <a:pt x="1222601" y="0"/>
                </a:lnTo>
                <a:lnTo>
                  <a:pt x="1223032" y="1645"/>
                </a:lnTo>
                <a:lnTo>
                  <a:pt x="1343371" y="1645"/>
                </a:lnTo>
                <a:lnTo>
                  <a:pt x="1343665" y="0"/>
                </a:lnTo>
                <a:lnTo>
                  <a:pt x="1884172" y="0"/>
                </a:lnTo>
                <a:lnTo>
                  <a:pt x="1884280" y="1645"/>
                </a:lnTo>
                <a:lnTo>
                  <a:pt x="7243812" y="1645"/>
                </a:lnTo>
                <a:lnTo>
                  <a:pt x="7243812" y="6857999"/>
                </a:lnTo>
                <a:lnTo>
                  <a:pt x="133676" y="6857999"/>
                </a:lnTo>
                <a:lnTo>
                  <a:pt x="114609" y="6843646"/>
                </a:lnTo>
                <a:cubicBezTo>
                  <a:pt x="106811" y="6836369"/>
                  <a:pt x="103243" y="6828354"/>
                  <a:pt x="111459" y="6817746"/>
                </a:cubicBezTo>
                <a:cubicBezTo>
                  <a:pt x="93943" y="6769544"/>
                  <a:pt x="97901" y="6796071"/>
                  <a:pt x="113412" y="6759582"/>
                </a:cubicBezTo>
                <a:cubicBezTo>
                  <a:pt x="110188" y="6732087"/>
                  <a:pt x="99653" y="6727133"/>
                  <a:pt x="100729" y="6705297"/>
                </a:cubicBezTo>
                <a:cubicBezTo>
                  <a:pt x="94563" y="6675394"/>
                  <a:pt x="99792" y="6669536"/>
                  <a:pt x="87662" y="6640957"/>
                </a:cubicBezTo>
                <a:cubicBezTo>
                  <a:pt x="74199" y="6591883"/>
                  <a:pt x="82185" y="6576319"/>
                  <a:pt x="83084" y="6541313"/>
                </a:cubicBezTo>
                <a:cubicBezTo>
                  <a:pt x="82225" y="6490855"/>
                  <a:pt x="67640" y="6422980"/>
                  <a:pt x="59444" y="6370251"/>
                </a:cubicBezTo>
                <a:cubicBezTo>
                  <a:pt x="51248" y="6317522"/>
                  <a:pt x="30729" y="6270972"/>
                  <a:pt x="33908" y="6224938"/>
                </a:cubicBezTo>
                <a:lnTo>
                  <a:pt x="30063" y="6089693"/>
                </a:lnTo>
                <a:cubicBezTo>
                  <a:pt x="25730" y="6032039"/>
                  <a:pt x="3474" y="5997051"/>
                  <a:pt x="29101" y="5973994"/>
                </a:cubicBezTo>
                <a:cubicBezTo>
                  <a:pt x="17018" y="5940131"/>
                  <a:pt x="41135" y="5955713"/>
                  <a:pt x="33855" y="5939847"/>
                </a:cubicBezTo>
                <a:lnTo>
                  <a:pt x="12982" y="5906467"/>
                </a:lnTo>
                <a:lnTo>
                  <a:pt x="8416" y="5862699"/>
                </a:lnTo>
                <a:cubicBezTo>
                  <a:pt x="7895" y="5838948"/>
                  <a:pt x="8409" y="5853058"/>
                  <a:pt x="12052" y="5823324"/>
                </a:cubicBezTo>
                <a:cubicBezTo>
                  <a:pt x="11631" y="5805291"/>
                  <a:pt x="11213" y="5787258"/>
                  <a:pt x="10793" y="5769225"/>
                </a:cubicBezTo>
                <a:cubicBezTo>
                  <a:pt x="17866" y="5738356"/>
                  <a:pt x="19121" y="5696311"/>
                  <a:pt x="25986" y="5667896"/>
                </a:cubicBezTo>
                <a:cubicBezTo>
                  <a:pt x="16329" y="5647975"/>
                  <a:pt x="42195" y="5619318"/>
                  <a:pt x="43687" y="5594585"/>
                </a:cubicBezTo>
                <a:cubicBezTo>
                  <a:pt x="32512" y="5517959"/>
                  <a:pt x="44052" y="5536542"/>
                  <a:pt x="40019" y="5464225"/>
                </a:cubicBezTo>
                <a:cubicBezTo>
                  <a:pt x="32676" y="5400671"/>
                  <a:pt x="26469" y="5311951"/>
                  <a:pt x="22904" y="5269726"/>
                </a:cubicBezTo>
                <a:cubicBezTo>
                  <a:pt x="19341" y="5227501"/>
                  <a:pt x="14742" y="5212581"/>
                  <a:pt x="18628" y="5210876"/>
                </a:cubicBezTo>
                <a:cubicBezTo>
                  <a:pt x="-20300" y="5161742"/>
                  <a:pt x="15511" y="5141336"/>
                  <a:pt x="5392" y="5111369"/>
                </a:cubicBezTo>
                <a:cubicBezTo>
                  <a:pt x="10662" y="5053859"/>
                  <a:pt x="15546" y="5034036"/>
                  <a:pt x="13324" y="5009272"/>
                </a:cubicBezTo>
                <a:cubicBezTo>
                  <a:pt x="25126" y="4982633"/>
                  <a:pt x="74251" y="4956261"/>
                  <a:pt x="48699" y="4925805"/>
                </a:cubicBezTo>
                <a:cubicBezTo>
                  <a:pt x="76704" y="4931200"/>
                  <a:pt x="39437" y="4888353"/>
                  <a:pt x="62925" y="4877992"/>
                </a:cubicBezTo>
                <a:cubicBezTo>
                  <a:pt x="82480" y="4871554"/>
                  <a:pt x="75731" y="4857054"/>
                  <a:pt x="79496" y="4844323"/>
                </a:cubicBezTo>
                <a:cubicBezTo>
                  <a:pt x="97657" y="4832308"/>
                  <a:pt x="110974" y="4752352"/>
                  <a:pt x="101400" y="4733115"/>
                </a:cubicBezTo>
                <a:cubicBezTo>
                  <a:pt x="108185" y="4679357"/>
                  <a:pt x="119720" y="4662889"/>
                  <a:pt x="111223" y="4625153"/>
                </a:cubicBezTo>
                <a:cubicBezTo>
                  <a:pt x="106592" y="4588197"/>
                  <a:pt x="114401" y="4567830"/>
                  <a:pt x="126359" y="4539168"/>
                </a:cubicBezTo>
                <a:cubicBezTo>
                  <a:pt x="126535" y="4522289"/>
                  <a:pt x="126710" y="4505410"/>
                  <a:pt x="126886" y="4488531"/>
                </a:cubicBezTo>
                <a:cubicBezTo>
                  <a:pt x="126165" y="4473140"/>
                  <a:pt x="132917" y="4437329"/>
                  <a:pt x="135099" y="4411258"/>
                </a:cubicBezTo>
                <a:cubicBezTo>
                  <a:pt x="107667" y="4345686"/>
                  <a:pt x="146840" y="4280033"/>
                  <a:pt x="132327" y="4219510"/>
                </a:cubicBezTo>
                <a:cubicBezTo>
                  <a:pt x="138549" y="4158987"/>
                  <a:pt x="124091" y="4192084"/>
                  <a:pt x="172424" y="4048117"/>
                </a:cubicBezTo>
                <a:cubicBezTo>
                  <a:pt x="167703" y="4015047"/>
                  <a:pt x="203806" y="3905047"/>
                  <a:pt x="177666" y="3878222"/>
                </a:cubicBezTo>
                <a:cubicBezTo>
                  <a:pt x="167714" y="3821305"/>
                  <a:pt x="183914" y="3845122"/>
                  <a:pt x="156982" y="3778166"/>
                </a:cubicBezTo>
                <a:cubicBezTo>
                  <a:pt x="160365" y="3760234"/>
                  <a:pt x="142791" y="3724716"/>
                  <a:pt x="142115" y="3707357"/>
                </a:cubicBezTo>
                <a:cubicBezTo>
                  <a:pt x="139253" y="3688591"/>
                  <a:pt x="140202" y="3672776"/>
                  <a:pt x="139805" y="3665569"/>
                </a:cubicBezTo>
                <a:cubicBezTo>
                  <a:pt x="139778" y="3665084"/>
                  <a:pt x="139750" y="3664599"/>
                  <a:pt x="139723" y="3664114"/>
                </a:cubicBezTo>
                <a:lnTo>
                  <a:pt x="134134" y="3653088"/>
                </a:lnTo>
                <a:lnTo>
                  <a:pt x="126568" y="3641228"/>
                </a:lnTo>
                <a:cubicBezTo>
                  <a:pt x="126560" y="3629488"/>
                  <a:pt x="126549" y="3617747"/>
                  <a:pt x="126540" y="3606007"/>
                </a:cubicBezTo>
                <a:lnTo>
                  <a:pt x="134645" y="3597336"/>
                </a:lnTo>
                <a:lnTo>
                  <a:pt x="131649" y="3586412"/>
                </a:lnTo>
                <a:lnTo>
                  <a:pt x="134221" y="3569719"/>
                </a:lnTo>
                <a:lnTo>
                  <a:pt x="133795" y="3568021"/>
                </a:lnTo>
                <a:lnTo>
                  <a:pt x="130189" y="3553678"/>
                </a:lnTo>
                <a:lnTo>
                  <a:pt x="129827" y="3552249"/>
                </a:lnTo>
                <a:lnTo>
                  <a:pt x="122183" y="3542019"/>
                </a:lnTo>
                <a:lnTo>
                  <a:pt x="112426" y="3531201"/>
                </a:lnTo>
                <a:lnTo>
                  <a:pt x="105626" y="3496391"/>
                </a:lnTo>
                <a:lnTo>
                  <a:pt x="111971" y="3486850"/>
                </a:lnTo>
                <a:lnTo>
                  <a:pt x="106910" y="3476412"/>
                </a:lnTo>
                <a:cubicBezTo>
                  <a:pt x="105781" y="3466028"/>
                  <a:pt x="105824" y="3433967"/>
                  <a:pt x="105209" y="3424545"/>
                </a:cubicBezTo>
                <a:lnTo>
                  <a:pt x="103215" y="3419880"/>
                </a:lnTo>
                <a:lnTo>
                  <a:pt x="104953" y="3415218"/>
                </a:lnTo>
                <a:lnTo>
                  <a:pt x="101255" y="3409825"/>
                </a:lnTo>
                <a:lnTo>
                  <a:pt x="103044" y="3407057"/>
                </a:lnTo>
                <a:lnTo>
                  <a:pt x="89764" y="3378959"/>
                </a:lnTo>
                <a:lnTo>
                  <a:pt x="83991" y="3362948"/>
                </a:lnTo>
                <a:lnTo>
                  <a:pt x="66858" y="3332072"/>
                </a:lnTo>
                <a:lnTo>
                  <a:pt x="69057" y="3325671"/>
                </a:lnTo>
                <a:lnTo>
                  <a:pt x="51631" y="3278130"/>
                </a:lnTo>
                <a:lnTo>
                  <a:pt x="53959" y="3277179"/>
                </a:lnTo>
                <a:lnTo>
                  <a:pt x="60205" y="3262610"/>
                </a:lnTo>
                <a:lnTo>
                  <a:pt x="58998" y="3258677"/>
                </a:lnTo>
                <a:cubicBezTo>
                  <a:pt x="46010" y="3210316"/>
                  <a:pt x="80872" y="3236545"/>
                  <a:pt x="45170" y="3180546"/>
                </a:cubicBezTo>
                <a:cubicBezTo>
                  <a:pt x="53643" y="3171780"/>
                  <a:pt x="52550" y="3163902"/>
                  <a:pt x="45228" y="3151828"/>
                </a:cubicBezTo>
                <a:cubicBezTo>
                  <a:pt x="39651" y="3128169"/>
                  <a:pt x="64667" y="3124610"/>
                  <a:pt x="45020" y="3103777"/>
                </a:cubicBezTo>
                <a:cubicBezTo>
                  <a:pt x="59127" y="3105196"/>
                  <a:pt x="41123" y="3057428"/>
                  <a:pt x="57092" y="3065434"/>
                </a:cubicBezTo>
                <a:cubicBezTo>
                  <a:pt x="55435" y="3051512"/>
                  <a:pt x="40803" y="3032637"/>
                  <a:pt x="35088" y="3020247"/>
                </a:cubicBezTo>
                <a:cubicBezTo>
                  <a:pt x="32503" y="3002537"/>
                  <a:pt x="18197" y="3001119"/>
                  <a:pt x="22803" y="2991092"/>
                </a:cubicBezTo>
                <a:cubicBezTo>
                  <a:pt x="24338" y="2987749"/>
                  <a:pt x="27975" y="2983455"/>
                  <a:pt x="34850" y="2977278"/>
                </a:cubicBezTo>
                <a:cubicBezTo>
                  <a:pt x="22587" y="2954448"/>
                  <a:pt x="35600" y="2946689"/>
                  <a:pt x="36223" y="2911749"/>
                </a:cubicBezTo>
                <a:cubicBezTo>
                  <a:pt x="35158" y="2886513"/>
                  <a:pt x="29761" y="2843788"/>
                  <a:pt x="28462" y="2825860"/>
                </a:cubicBezTo>
                <a:cubicBezTo>
                  <a:pt x="28449" y="2818634"/>
                  <a:pt x="28437" y="2811409"/>
                  <a:pt x="28424" y="2804183"/>
                </a:cubicBezTo>
                <a:lnTo>
                  <a:pt x="21292" y="2790136"/>
                </a:lnTo>
                <a:lnTo>
                  <a:pt x="16179" y="2760208"/>
                </a:lnTo>
                <a:lnTo>
                  <a:pt x="22858" y="2751112"/>
                </a:lnTo>
                <a:lnTo>
                  <a:pt x="18505" y="2740278"/>
                </a:lnTo>
                <a:lnTo>
                  <a:pt x="22482" y="2726489"/>
                </a:lnTo>
                <a:lnTo>
                  <a:pt x="18175" y="2725052"/>
                </a:lnTo>
                <a:lnTo>
                  <a:pt x="10521" y="2715895"/>
                </a:lnTo>
                <a:lnTo>
                  <a:pt x="25499" y="2665666"/>
                </a:lnTo>
                <a:lnTo>
                  <a:pt x="30658" y="2635351"/>
                </a:lnTo>
                <a:cubicBezTo>
                  <a:pt x="30723" y="2625597"/>
                  <a:pt x="30791" y="2615842"/>
                  <a:pt x="30857" y="2606088"/>
                </a:cubicBezTo>
                <a:lnTo>
                  <a:pt x="37532" y="2596456"/>
                </a:lnTo>
                <a:cubicBezTo>
                  <a:pt x="41239" y="2582253"/>
                  <a:pt x="34640" y="2564757"/>
                  <a:pt x="36511" y="2549900"/>
                </a:cubicBezTo>
                <a:lnTo>
                  <a:pt x="53712" y="2496499"/>
                </a:lnTo>
                <a:cubicBezTo>
                  <a:pt x="53527" y="2492743"/>
                  <a:pt x="64725" y="2449625"/>
                  <a:pt x="64540" y="2445869"/>
                </a:cubicBezTo>
                <a:cubicBezTo>
                  <a:pt x="61940" y="2441580"/>
                  <a:pt x="65575" y="2413465"/>
                  <a:pt x="64348" y="2408995"/>
                </a:cubicBezTo>
                <a:cubicBezTo>
                  <a:pt x="100333" y="2407546"/>
                  <a:pt x="71752" y="2329020"/>
                  <a:pt x="101725" y="2335735"/>
                </a:cubicBezTo>
                <a:cubicBezTo>
                  <a:pt x="120512" y="2299003"/>
                  <a:pt x="138791" y="2291744"/>
                  <a:pt x="147278" y="2260088"/>
                </a:cubicBezTo>
                <a:cubicBezTo>
                  <a:pt x="152668" y="2224200"/>
                  <a:pt x="143589" y="2220953"/>
                  <a:pt x="152643" y="2193455"/>
                </a:cubicBezTo>
                <a:cubicBezTo>
                  <a:pt x="152701" y="2159228"/>
                  <a:pt x="131577" y="2138038"/>
                  <a:pt x="161815" y="2107942"/>
                </a:cubicBezTo>
                <a:lnTo>
                  <a:pt x="168884" y="2024270"/>
                </a:lnTo>
                <a:lnTo>
                  <a:pt x="210800" y="1969445"/>
                </a:lnTo>
                <a:lnTo>
                  <a:pt x="215063" y="1961162"/>
                </a:lnTo>
                <a:lnTo>
                  <a:pt x="226767" y="1945112"/>
                </a:lnTo>
                <a:lnTo>
                  <a:pt x="225906" y="1942021"/>
                </a:lnTo>
                <a:lnTo>
                  <a:pt x="220555" y="1935584"/>
                </a:lnTo>
                <a:cubicBezTo>
                  <a:pt x="220179" y="1930292"/>
                  <a:pt x="223282" y="1914884"/>
                  <a:pt x="223648" y="1910265"/>
                </a:cubicBezTo>
                <a:cubicBezTo>
                  <a:pt x="221934" y="1909994"/>
                  <a:pt x="221895" y="1909162"/>
                  <a:pt x="222758" y="1907867"/>
                </a:cubicBezTo>
                <a:lnTo>
                  <a:pt x="229387" y="1899379"/>
                </a:lnTo>
                <a:lnTo>
                  <a:pt x="231548" y="1895114"/>
                </a:lnTo>
                <a:lnTo>
                  <a:pt x="216553" y="1892417"/>
                </a:lnTo>
                <a:cubicBezTo>
                  <a:pt x="209075" y="1884999"/>
                  <a:pt x="222114" y="1866643"/>
                  <a:pt x="209739" y="1861483"/>
                </a:cubicBezTo>
                <a:cubicBezTo>
                  <a:pt x="214584" y="1853278"/>
                  <a:pt x="219066" y="1844665"/>
                  <a:pt x="222950" y="1835810"/>
                </a:cubicBezTo>
                <a:lnTo>
                  <a:pt x="224812" y="1830569"/>
                </a:lnTo>
                <a:lnTo>
                  <a:pt x="224522" y="1830429"/>
                </a:lnTo>
                <a:cubicBezTo>
                  <a:pt x="224224" y="1829219"/>
                  <a:pt x="224571" y="1827468"/>
                  <a:pt x="225830" y="1824832"/>
                </a:cubicBezTo>
                <a:lnTo>
                  <a:pt x="228207" y="1821003"/>
                </a:lnTo>
                <a:lnTo>
                  <a:pt x="230878" y="1807109"/>
                </a:lnTo>
                <a:lnTo>
                  <a:pt x="227355" y="1805316"/>
                </a:lnTo>
                <a:lnTo>
                  <a:pt x="228132" y="1804434"/>
                </a:lnTo>
                <a:cubicBezTo>
                  <a:pt x="237533" y="1798221"/>
                  <a:pt x="248274" y="1797417"/>
                  <a:pt x="223762" y="1784314"/>
                </a:cubicBezTo>
                <a:cubicBezTo>
                  <a:pt x="240655" y="1769422"/>
                  <a:pt x="224912" y="1763793"/>
                  <a:pt x="226521" y="1740358"/>
                </a:cubicBezTo>
                <a:cubicBezTo>
                  <a:pt x="240385" y="1732435"/>
                  <a:pt x="239102" y="1724301"/>
                  <a:pt x="233164" y="1715685"/>
                </a:cubicBezTo>
                <a:cubicBezTo>
                  <a:pt x="245499" y="1694404"/>
                  <a:pt x="240415" y="1672675"/>
                  <a:pt x="245819" y="1647555"/>
                </a:cubicBezTo>
                <a:cubicBezTo>
                  <a:pt x="268668" y="1622803"/>
                  <a:pt x="248434" y="1605585"/>
                  <a:pt x="254317" y="1578752"/>
                </a:cubicBezTo>
                <a:lnTo>
                  <a:pt x="249918" y="1546022"/>
                </a:lnTo>
                <a:cubicBezTo>
                  <a:pt x="251996" y="1543635"/>
                  <a:pt x="248777" y="1521210"/>
                  <a:pt x="248927" y="1519929"/>
                </a:cubicBezTo>
                <a:lnTo>
                  <a:pt x="248704" y="1519731"/>
                </a:lnTo>
                <a:lnTo>
                  <a:pt x="252245" y="1514846"/>
                </a:lnTo>
                <a:cubicBezTo>
                  <a:pt x="255314" y="1501295"/>
                  <a:pt x="252199" y="1477394"/>
                  <a:pt x="254681" y="1463304"/>
                </a:cubicBezTo>
                <a:cubicBezTo>
                  <a:pt x="257024" y="1459891"/>
                  <a:pt x="268983" y="1432466"/>
                  <a:pt x="267138" y="1430305"/>
                </a:cubicBezTo>
                <a:lnTo>
                  <a:pt x="266110" y="1429568"/>
                </a:lnTo>
                <a:lnTo>
                  <a:pt x="286784" y="1404045"/>
                </a:lnTo>
                <a:lnTo>
                  <a:pt x="294521" y="1360879"/>
                </a:lnTo>
                <a:lnTo>
                  <a:pt x="324750" y="1301993"/>
                </a:lnTo>
                <a:lnTo>
                  <a:pt x="328780" y="1210776"/>
                </a:lnTo>
                <a:cubicBezTo>
                  <a:pt x="344171" y="1197232"/>
                  <a:pt x="343390" y="1192124"/>
                  <a:pt x="346123" y="1157176"/>
                </a:cubicBezTo>
                <a:cubicBezTo>
                  <a:pt x="359383" y="1110140"/>
                  <a:pt x="355619" y="1111028"/>
                  <a:pt x="349331" y="1063288"/>
                </a:cubicBezTo>
                <a:cubicBezTo>
                  <a:pt x="364194" y="1005331"/>
                  <a:pt x="362778" y="969963"/>
                  <a:pt x="431245" y="889417"/>
                </a:cubicBezTo>
                <a:lnTo>
                  <a:pt x="459477" y="816346"/>
                </a:lnTo>
                <a:cubicBezTo>
                  <a:pt x="465006" y="808083"/>
                  <a:pt x="496978" y="764380"/>
                  <a:pt x="489268" y="752692"/>
                </a:cubicBezTo>
                <a:lnTo>
                  <a:pt x="505368" y="724368"/>
                </a:lnTo>
                <a:lnTo>
                  <a:pt x="511178" y="722494"/>
                </a:lnTo>
                <a:lnTo>
                  <a:pt x="514451" y="717531"/>
                </a:lnTo>
                <a:cubicBezTo>
                  <a:pt x="514171" y="710761"/>
                  <a:pt x="513893" y="703992"/>
                  <a:pt x="513612" y="697222"/>
                </a:cubicBezTo>
                <a:cubicBezTo>
                  <a:pt x="513272" y="693376"/>
                  <a:pt x="513720" y="690905"/>
                  <a:pt x="514772" y="689289"/>
                </a:cubicBezTo>
                <a:lnTo>
                  <a:pt x="515249" y="689151"/>
                </a:lnTo>
                <a:cubicBezTo>
                  <a:pt x="515320" y="686637"/>
                  <a:pt x="515389" y="684122"/>
                  <a:pt x="515461" y="681608"/>
                </a:cubicBezTo>
                <a:cubicBezTo>
                  <a:pt x="522970" y="666964"/>
                  <a:pt x="551123" y="617831"/>
                  <a:pt x="560298" y="601285"/>
                </a:cubicBezTo>
                <a:cubicBezTo>
                  <a:pt x="558549" y="585107"/>
                  <a:pt x="540289" y="573171"/>
                  <a:pt x="570504" y="582332"/>
                </a:cubicBezTo>
                <a:cubicBezTo>
                  <a:pt x="570816" y="577121"/>
                  <a:pt x="573898" y="574271"/>
                  <a:pt x="578347" y="572511"/>
                </a:cubicBezTo>
                <a:lnTo>
                  <a:pt x="580375" y="572092"/>
                </a:lnTo>
                <a:lnTo>
                  <a:pt x="575722" y="536015"/>
                </a:lnTo>
                <a:lnTo>
                  <a:pt x="578705" y="531675"/>
                </a:lnTo>
                <a:lnTo>
                  <a:pt x="564084" y="491380"/>
                </a:lnTo>
                <a:cubicBezTo>
                  <a:pt x="560969" y="487340"/>
                  <a:pt x="560134" y="482008"/>
                  <a:pt x="564457" y="473782"/>
                </a:cubicBezTo>
                <a:lnTo>
                  <a:pt x="566413" y="472000"/>
                </a:lnTo>
                <a:lnTo>
                  <a:pt x="584600" y="354566"/>
                </a:lnTo>
                <a:cubicBezTo>
                  <a:pt x="586100" y="325288"/>
                  <a:pt x="584583" y="317533"/>
                  <a:pt x="588077" y="265704"/>
                </a:cubicBezTo>
                <a:cubicBezTo>
                  <a:pt x="588008" y="205530"/>
                  <a:pt x="578491" y="226511"/>
                  <a:pt x="580576" y="187093"/>
                </a:cubicBezTo>
                <a:cubicBezTo>
                  <a:pt x="579265" y="162458"/>
                  <a:pt x="569240" y="117589"/>
                  <a:pt x="587928" y="130336"/>
                </a:cubicBezTo>
                <a:cubicBezTo>
                  <a:pt x="552635" y="69804"/>
                  <a:pt x="604651" y="82036"/>
                  <a:pt x="593881" y="17287"/>
                </a:cubicBezTo>
                <a:cubicBezTo>
                  <a:pt x="600399" y="13784"/>
                  <a:pt x="605413" y="8440"/>
                  <a:pt x="609224" y="170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B9BB62F-11D9-3913-0101-46CFA3CFC597}"/>
              </a:ext>
            </a:extLst>
          </p:cNvPr>
          <p:cNvSpPr txBox="1">
            <a:spLocks/>
          </p:cNvSpPr>
          <p:nvPr/>
        </p:nvSpPr>
        <p:spPr>
          <a:xfrm>
            <a:off x="336884" y="365125"/>
            <a:ext cx="6721642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Additional Story for Dashboard</a:t>
            </a:r>
            <a:endParaRPr lang="en-US" sz="3600" dirty="0">
              <a:solidFill>
                <a:schemeClr val="tx2"/>
              </a:solidFill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209357F-E7E4-9E9E-1A14-98ABA720E1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884" y="1236133"/>
            <a:ext cx="4912449" cy="5621865"/>
          </a:xfr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 marL="0" indent="0">
              <a:buNone/>
            </a:pPr>
            <a:r>
              <a:rPr lang="en-US" sz="2600" b="1" i="0" u="none" strike="noStrike" dirty="0">
                <a:solidFill>
                  <a:schemeClr val="tx2"/>
                </a:solidFill>
                <a:effectLst/>
                <a:latin typeface="+mj-lt"/>
              </a:rPr>
              <a:t>Tools</a:t>
            </a:r>
          </a:p>
          <a:p>
            <a:r>
              <a:rPr lang="en-US" sz="2600" b="0" i="0" u="none" strike="noStrike" dirty="0">
                <a:solidFill>
                  <a:schemeClr val="tx2"/>
                </a:solidFill>
                <a:effectLst/>
                <a:latin typeface="+mj-lt"/>
              </a:rPr>
              <a:t>Reference Module 13 and Module 14 as resources and inspiration</a:t>
            </a:r>
          </a:p>
          <a:p>
            <a:r>
              <a:rPr lang="en-US" sz="2600" dirty="0">
                <a:solidFill>
                  <a:schemeClr val="tx2"/>
                </a:solidFill>
                <a:latin typeface="+mj-lt"/>
              </a:rPr>
              <a:t>Visuals will be created using Python and </a:t>
            </a:r>
            <a:r>
              <a:rPr lang="en-US" sz="2600" dirty="0" err="1">
                <a:solidFill>
                  <a:schemeClr val="tx2"/>
                </a:solidFill>
                <a:latin typeface="+mj-lt"/>
              </a:rPr>
              <a:t>Tablaeu</a:t>
            </a:r>
            <a:endParaRPr lang="en-US" sz="2600" dirty="0">
              <a:solidFill>
                <a:schemeClr val="tx2"/>
              </a:solidFill>
              <a:latin typeface="+mj-lt"/>
            </a:endParaRPr>
          </a:p>
          <a:p>
            <a:r>
              <a:rPr lang="en-US" sz="2600" b="0" i="0" u="none" strike="noStrike" dirty="0">
                <a:solidFill>
                  <a:schemeClr val="tx2"/>
                </a:solidFill>
                <a:effectLst/>
                <a:latin typeface="+mj-lt"/>
              </a:rPr>
              <a:t>The entire dashboard will be hosted on an HTML</a:t>
            </a:r>
          </a:p>
          <a:p>
            <a:endParaRPr lang="en-US" sz="2600" b="0" i="0" u="none" strike="noStrike" dirty="0">
              <a:solidFill>
                <a:schemeClr val="tx2"/>
              </a:solidFill>
              <a:effectLst/>
              <a:latin typeface="+mj-lt"/>
            </a:endParaRPr>
          </a:p>
          <a:p>
            <a:pPr marL="0" indent="0">
              <a:buNone/>
            </a:pPr>
            <a:r>
              <a:rPr lang="en-US" sz="2600" b="1" i="0" u="none" strike="noStrike" dirty="0">
                <a:solidFill>
                  <a:schemeClr val="tx2"/>
                </a:solidFill>
                <a:effectLst/>
                <a:latin typeface="+mj-lt"/>
              </a:rPr>
              <a:t>Interactive Element</a:t>
            </a:r>
          </a:p>
          <a:p>
            <a:r>
              <a:rPr lang="en-US" sz="2600" dirty="0">
                <a:solidFill>
                  <a:schemeClr val="tx2"/>
                </a:solidFill>
                <a:latin typeface="+mj-lt"/>
              </a:rPr>
              <a:t>Elaborate on vendor location</a:t>
            </a:r>
          </a:p>
          <a:p>
            <a:r>
              <a:rPr lang="en-US" sz="2600" dirty="0">
                <a:solidFill>
                  <a:schemeClr val="tx2"/>
                </a:solidFill>
                <a:latin typeface="+mj-lt"/>
              </a:rPr>
              <a:t>Interactive map where estimators can select their:</a:t>
            </a:r>
          </a:p>
          <a:p>
            <a:pPr lvl="1"/>
            <a:r>
              <a:rPr lang="en-US" sz="2600" dirty="0">
                <a:solidFill>
                  <a:schemeClr val="tx2"/>
                </a:solidFill>
                <a:latin typeface="+mj-lt"/>
              </a:rPr>
              <a:t>Region of interest</a:t>
            </a:r>
          </a:p>
          <a:p>
            <a:pPr lvl="1"/>
            <a:r>
              <a:rPr lang="en-US" sz="2600" dirty="0">
                <a:solidFill>
                  <a:schemeClr val="tx2"/>
                </a:solidFill>
                <a:latin typeface="+mj-lt"/>
              </a:rPr>
              <a:t>Material of interest</a:t>
            </a:r>
          </a:p>
          <a:p>
            <a:pPr lvl="1"/>
            <a:r>
              <a:rPr lang="en-US" sz="2600" dirty="0">
                <a:solidFill>
                  <a:schemeClr val="tx2"/>
                </a:solidFill>
                <a:latin typeface="+mj-lt"/>
              </a:rPr>
              <a:t>Price range</a:t>
            </a:r>
          </a:p>
          <a:p>
            <a:pPr lvl="1"/>
            <a:endParaRPr lang="en-US" sz="2000" dirty="0">
              <a:solidFill>
                <a:schemeClr val="tx2"/>
              </a:solidFill>
              <a:latin typeface="+mj-lt"/>
            </a:endParaRPr>
          </a:p>
          <a:p>
            <a:pPr lvl="1"/>
            <a:endParaRPr lang="en-US" sz="2000" dirty="0">
              <a:solidFill>
                <a:schemeClr val="tx2"/>
              </a:solidFill>
              <a:latin typeface="+mj-lt"/>
            </a:endParaRPr>
          </a:p>
          <a:p>
            <a:pPr marL="0" indent="0">
              <a:buNone/>
            </a:pPr>
            <a:endParaRPr lang="en-US" sz="2000" b="0" i="0" u="none" strike="noStrike" dirty="0">
              <a:solidFill>
                <a:schemeClr val="tx2"/>
              </a:solidFill>
              <a:effectLst/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7284D2B-2403-12DD-0C95-34EFB19C0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96240E-C573-234B-A5E3-DA0A99988C7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4168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73" name="Rectangle 6172">
            <a:extLst>
              <a:ext uri="{FF2B5EF4-FFF2-40B4-BE49-F238E27FC236}">
                <a16:creationId xmlns:a16="http://schemas.microsoft.com/office/drawing/2014/main" id="{4F7EBAE4-9945-4473-9E34-B2C66EA0F0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4C13E1-F772-DC46-46A1-0056ABF0EA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2446" y="1825625"/>
            <a:ext cx="5759116" cy="4351338"/>
          </a:xfrm>
        </p:spPr>
        <p:txBody>
          <a:bodyPr vert="horz" lIns="91440" tIns="45720" rIns="91440" bIns="45720" rtlCol="0">
            <a:normAutofit/>
          </a:bodyPr>
          <a:lstStyle/>
          <a:p>
            <a:endParaRPr lang="en-US" sz="2400" b="0" dirty="0">
              <a:solidFill>
                <a:schemeClr val="tx2"/>
              </a:solidFill>
              <a:effectLst/>
              <a:latin typeface="+mj-lt"/>
            </a:endParaRPr>
          </a:p>
          <a:p>
            <a:r>
              <a:rPr lang="en-US" sz="2400" b="0" dirty="0">
                <a:solidFill>
                  <a:schemeClr val="tx2"/>
                </a:solidFill>
                <a:effectLst/>
                <a:latin typeface="+mj-lt"/>
              </a:rPr>
              <a:t>The supply chain industry utilizes a "hot sheet" (a list of materials and their prices generated once a quarter) to price their materials. </a:t>
            </a:r>
          </a:p>
          <a:p>
            <a:r>
              <a:rPr lang="en-US" sz="2400" dirty="0">
                <a:solidFill>
                  <a:schemeClr val="tx2"/>
                </a:solidFill>
                <a:latin typeface="+mj-lt"/>
              </a:rPr>
              <a:t>R</a:t>
            </a:r>
            <a:r>
              <a:rPr lang="en-US" sz="2400" b="0" dirty="0">
                <a:solidFill>
                  <a:schemeClr val="tx2"/>
                </a:solidFill>
                <a:effectLst/>
                <a:latin typeface="+mj-lt"/>
              </a:rPr>
              <a:t>ise of inflation, ”hot </a:t>
            </a:r>
            <a:r>
              <a:rPr lang="en-US" sz="2400" dirty="0">
                <a:solidFill>
                  <a:schemeClr val="tx2"/>
                </a:solidFill>
                <a:latin typeface="+mj-lt"/>
              </a:rPr>
              <a:t>sheets” </a:t>
            </a:r>
            <a:r>
              <a:rPr lang="en-US" sz="2400" b="0" dirty="0">
                <a:solidFill>
                  <a:schemeClr val="tx2"/>
                </a:solidFill>
                <a:effectLst/>
                <a:latin typeface="+mj-lt"/>
              </a:rPr>
              <a:t>need to be generated the day the estimate is created. </a:t>
            </a:r>
          </a:p>
          <a:p>
            <a:r>
              <a:rPr lang="en-US" sz="2400" b="1" dirty="0">
                <a:solidFill>
                  <a:srgbClr val="FF0000"/>
                </a:solidFill>
                <a:latin typeface="+mj-lt"/>
              </a:rPr>
              <a:t>I</a:t>
            </a:r>
            <a:r>
              <a:rPr lang="en-US" sz="2400" b="1" dirty="0">
                <a:solidFill>
                  <a:srgbClr val="FF0000"/>
                </a:solidFill>
                <a:effectLst/>
                <a:latin typeface="+mj-lt"/>
              </a:rPr>
              <a:t>ncrease in pricing frequency leads to excessive hours spent scouring the net searching for current material prices.</a:t>
            </a:r>
          </a:p>
        </p:txBody>
      </p:sp>
      <p:sp>
        <p:nvSpPr>
          <p:cNvPr id="6175" name="!!Arc">
            <a:extLst>
              <a:ext uri="{FF2B5EF4-FFF2-40B4-BE49-F238E27FC236}">
                <a16:creationId xmlns:a16="http://schemas.microsoft.com/office/drawing/2014/main" id="{70BEB1E7-2F88-40BC-B73D-42E5B6F80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89197" flipV="1">
            <a:off x="6261882" y="687822"/>
            <a:ext cx="5471147" cy="5471147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77" name="!!Oval">
            <a:extLst>
              <a:ext uri="{FF2B5EF4-FFF2-40B4-BE49-F238E27FC236}">
                <a16:creationId xmlns:a16="http://schemas.microsoft.com/office/drawing/2014/main" id="{A7B99495-F43F-4D80-A44F-2CB4764EB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48561" y="921125"/>
            <a:ext cx="791021" cy="7695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D3CFC3-B1BD-F799-B1B2-2AC0F2175E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884" y="365125"/>
            <a:ext cx="5759116" cy="1325563"/>
          </a:xfrm>
        </p:spPr>
        <p:txBody>
          <a:bodyPr anchor="t">
            <a:noAutofit/>
          </a:bodyPr>
          <a:lstStyle/>
          <a:p>
            <a:pPr>
              <a:spcAft>
                <a:spcPts val="600"/>
              </a:spcAft>
            </a:pPr>
            <a:r>
              <a:rPr lang="en-US" sz="3600" dirty="0">
                <a:solidFill>
                  <a:schemeClr val="tx2"/>
                </a:solidFill>
              </a:rPr>
              <a:t>Topic: Expediting and Forecasting Price of Electrical Materials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80C3E42-12EE-E5B8-14A9-66889CFBFF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12"/>
          <a:stretch/>
        </p:blipFill>
        <p:spPr bwMode="auto">
          <a:xfrm>
            <a:off x="6231562" y="-16192"/>
            <a:ext cx="596043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0794F6-C96D-AE22-62B2-55F2F5ACE5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96240E-C573-234B-A5E3-DA0A99988C7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8643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22" name="Rectangle 4121">
            <a:extLst>
              <a:ext uri="{FF2B5EF4-FFF2-40B4-BE49-F238E27FC236}">
                <a16:creationId xmlns:a16="http://schemas.microsoft.com/office/drawing/2014/main" id="{4F7EBAE4-9945-4473-9E34-B2C66EA0F0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4C13E1-F772-DC46-46A1-0056ABF0EA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884" y="1825625"/>
            <a:ext cx="6384758" cy="4351338"/>
          </a:xfrm>
        </p:spPr>
        <p:txBody>
          <a:bodyPr>
            <a:noAutofit/>
          </a:bodyPr>
          <a:lstStyle/>
          <a:p>
            <a:endParaRPr lang="en-US" sz="2400" dirty="0">
              <a:solidFill>
                <a:schemeClr val="tx2"/>
              </a:solidFill>
              <a:latin typeface="+mj-lt"/>
            </a:endParaRPr>
          </a:p>
          <a:p>
            <a:r>
              <a:rPr lang="en-US" sz="2400" dirty="0">
                <a:solidFill>
                  <a:schemeClr val="tx2"/>
                </a:solidFill>
                <a:latin typeface="+mj-lt"/>
              </a:rPr>
              <a:t>L</a:t>
            </a:r>
            <a:r>
              <a:rPr lang="en-US" sz="2400" b="0" dirty="0">
                <a:solidFill>
                  <a:schemeClr val="tx2"/>
                </a:solidFill>
                <a:effectLst/>
                <a:latin typeface="+mj-lt"/>
              </a:rPr>
              <a:t>ive HTML/website powered by APIs to search prices of electrical material suppliers. </a:t>
            </a:r>
          </a:p>
          <a:p>
            <a:r>
              <a:rPr lang="en-US" sz="2400" dirty="0">
                <a:solidFill>
                  <a:schemeClr val="tx2"/>
                </a:solidFill>
                <a:latin typeface="+mj-lt"/>
              </a:rPr>
              <a:t>G</a:t>
            </a:r>
            <a:r>
              <a:rPr lang="en-US" sz="2400" b="0" dirty="0">
                <a:solidFill>
                  <a:schemeClr val="tx2"/>
                </a:solidFill>
                <a:effectLst/>
                <a:latin typeface="+mj-lt"/>
              </a:rPr>
              <a:t>enerate a  </a:t>
            </a:r>
            <a:r>
              <a:rPr lang="en-US" sz="2400" b="1" dirty="0">
                <a:solidFill>
                  <a:schemeClr val="tx2"/>
                </a:solidFill>
                <a:effectLst/>
                <a:latin typeface="+mj-lt"/>
              </a:rPr>
              <a:t>website that is updated daily with current material prices</a:t>
            </a:r>
          </a:p>
          <a:p>
            <a:r>
              <a:rPr lang="en-US" sz="2400" dirty="0">
                <a:solidFill>
                  <a:schemeClr val="tx2"/>
                </a:solidFill>
                <a:latin typeface="+mj-lt"/>
              </a:rPr>
              <a:t>A</a:t>
            </a:r>
            <a:r>
              <a:rPr lang="en-US" sz="2400" b="0" dirty="0">
                <a:solidFill>
                  <a:schemeClr val="tx2"/>
                </a:solidFill>
                <a:effectLst/>
                <a:latin typeface="+mj-lt"/>
              </a:rPr>
              <a:t>lgorithm will choose the </a:t>
            </a:r>
            <a:r>
              <a:rPr lang="en-US" sz="2400" b="1" dirty="0">
                <a:solidFill>
                  <a:schemeClr val="tx2"/>
                </a:solidFill>
                <a:effectLst/>
                <a:latin typeface="+mj-lt"/>
              </a:rPr>
              <a:t>cheapest priced items </a:t>
            </a:r>
            <a:r>
              <a:rPr lang="en-US" sz="2400" b="0" dirty="0">
                <a:solidFill>
                  <a:schemeClr val="tx2"/>
                </a:solidFill>
                <a:effectLst/>
                <a:latin typeface="+mj-lt"/>
              </a:rPr>
              <a:t>of the day to populate the table. </a:t>
            </a:r>
          </a:p>
          <a:p>
            <a:r>
              <a:rPr lang="en-US" sz="2400" dirty="0">
                <a:solidFill>
                  <a:schemeClr val="tx2"/>
                </a:solidFill>
                <a:latin typeface="+mj-lt"/>
              </a:rPr>
              <a:t>ML to</a:t>
            </a:r>
            <a:r>
              <a:rPr lang="en-US" sz="2400" b="0" dirty="0">
                <a:solidFill>
                  <a:schemeClr val="tx2"/>
                </a:solidFill>
                <a:effectLst/>
                <a:latin typeface="+mj-lt"/>
              </a:rPr>
              <a:t> </a:t>
            </a:r>
            <a:r>
              <a:rPr lang="en-US" sz="2400" b="1" dirty="0">
                <a:solidFill>
                  <a:schemeClr val="tx2"/>
                </a:solidFill>
                <a:effectLst/>
                <a:latin typeface="+mj-lt"/>
              </a:rPr>
              <a:t>predict price fluctuation </a:t>
            </a:r>
            <a:r>
              <a:rPr lang="en-US" sz="2400" b="0" dirty="0">
                <a:solidFill>
                  <a:schemeClr val="tx2"/>
                </a:solidFill>
                <a:effectLst/>
                <a:latin typeface="+mj-lt"/>
              </a:rPr>
              <a:t>to determine when material costs increase or decrease. </a:t>
            </a:r>
          </a:p>
          <a:p>
            <a:endParaRPr lang="en-US" sz="2400" b="0" dirty="0">
              <a:solidFill>
                <a:schemeClr val="tx2"/>
              </a:solidFill>
              <a:effectLst/>
              <a:latin typeface="+mj-lt"/>
            </a:endParaRPr>
          </a:p>
        </p:txBody>
      </p:sp>
      <p:sp>
        <p:nvSpPr>
          <p:cNvPr id="4124" name="!!Arc">
            <a:extLst>
              <a:ext uri="{FF2B5EF4-FFF2-40B4-BE49-F238E27FC236}">
                <a16:creationId xmlns:a16="http://schemas.microsoft.com/office/drawing/2014/main" id="{70BEB1E7-2F88-40BC-B73D-42E5B6F80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89197" flipV="1">
            <a:off x="6261882" y="687822"/>
            <a:ext cx="5471147" cy="5471147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26" name="!!Oval">
            <a:extLst>
              <a:ext uri="{FF2B5EF4-FFF2-40B4-BE49-F238E27FC236}">
                <a16:creationId xmlns:a16="http://schemas.microsoft.com/office/drawing/2014/main" id="{A7B99495-F43F-4D80-A44F-2CB4764EB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48561" y="921125"/>
            <a:ext cx="791021" cy="7695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696F242-8BC6-D6BC-375E-EC61884C3E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132"/>
          <a:stretch/>
        </p:blipFill>
        <p:spPr bwMode="auto">
          <a:xfrm>
            <a:off x="6553406" y="7269"/>
            <a:ext cx="565447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6E84F368-8FC1-5E62-84A3-B761857BE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884" y="365125"/>
            <a:ext cx="6721642" cy="1325563"/>
          </a:xfrm>
        </p:spPr>
        <p:txBody>
          <a:bodyPr anchor="t">
            <a:noAutofit/>
          </a:bodyPr>
          <a:lstStyle/>
          <a:p>
            <a:r>
              <a:rPr lang="en-US" sz="3600" dirty="0">
                <a:solidFill>
                  <a:schemeClr val="tx2"/>
                </a:solidFill>
              </a:rPr>
              <a:t>Goal: Save on Time and Money by Creating a Predictive and Automated System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56F15CF-4B08-5FE5-547B-ECA333A0D5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96240E-C573-234B-A5E3-DA0A99988C7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2816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241" name="Rectangle 8240">
            <a:extLst>
              <a:ext uri="{FF2B5EF4-FFF2-40B4-BE49-F238E27FC236}">
                <a16:creationId xmlns:a16="http://schemas.microsoft.com/office/drawing/2014/main" id="{4F7EBAE4-9945-4473-9E34-B2C66EA0F0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4C13E1-F772-DC46-46A1-0056ABF0EA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884" y="1386840"/>
            <a:ext cx="6871636" cy="4790123"/>
          </a:xfrm>
        </p:spPr>
        <p:txBody>
          <a:bodyPr vert="horz" lIns="91440" tIns="45720" rIns="91440" bIns="45720" rtlCol="0">
            <a:noAutofit/>
          </a:bodyPr>
          <a:lstStyle/>
          <a:p>
            <a:pPr marL="571500" marR="0" lvl="0" indent="-457200">
              <a:buFont typeface="+mj-lt"/>
              <a:buAutoNum type="arabicPeriod"/>
            </a:pPr>
            <a:r>
              <a:rPr lang="en-US" sz="2400" dirty="0">
                <a:solidFill>
                  <a:schemeClr val="tx2"/>
                </a:solidFill>
                <a:effectLst/>
                <a:latin typeface="+mj-lt"/>
              </a:rPr>
              <a:t>Is there a correlation between the cost of conduit and fittings?</a:t>
            </a:r>
          </a:p>
          <a:p>
            <a:pPr marL="571500" marR="0" lvl="0" indent="-457200">
              <a:buFont typeface="+mj-lt"/>
              <a:buAutoNum type="arabicPeriod"/>
            </a:pPr>
            <a:r>
              <a:rPr lang="en-US" sz="2400" dirty="0">
                <a:solidFill>
                  <a:schemeClr val="tx2"/>
                </a:solidFill>
                <a:effectLst/>
                <a:latin typeface="+mj-lt"/>
              </a:rPr>
              <a:t>Is there a correlation between the cost of cable and the wires they require?</a:t>
            </a:r>
          </a:p>
          <a:p>
            <a:pPr marL="571500" marR="0" lvl="0" indent="-457200">
              <a:buFont typeface="+mj-lt"/>
              <a:buAutoNum type="arabicPeriod"/>
            </a:pPr>
            <a:r>
              <a:rPr lang="en-US" sz="2400" dirty="0">
                <a:solidFill>
                  <a:schemeClr val="tx2"/>
                </a:solidFill>
                <a:effectLst/>
                <a:latin typeface="+mj-lt"/>
              </a:rPr>
              <a:t>Is there a correlation between the cost of materials and the days of the week</a:t>
            </a:r>
          </a:p>
          <a:p>
            <a:pPr marL="914400" lvl="1" indent="-342900">
              <a:spcBef>
                <a:spcPts val="1000"/>
              </a:spcBef>
            </a:pPr>
            <a:r>
              <a:rPr lang="en-US" dirty="0">
                <a:solidFill>
                  <a:schemeClr val="tx2"/>
                </a:solidFill>
                <a:latin typeface="+mj-lt"/>
              </a:rPr>
              <a:t>Increase/decrease in material cost per day </a:t>
            </a:r>
            <a:r>
              <a:rPr lang="en-US" dirty="0">
                <a:solidFill>
                  <a:schemeClr val="tx2"/>
                </a:solidFill>
                <a:effectLst/>
                <a:latin typeface="+mj-lt"/>
              </a:rPr>
              <a:t>and if so can we predict </a:t>
            </a:r>
            <a:r>
              <a:rPr lang="en-US" dirty="0">
                <a:solidFill>
                  <a:schemeClr val="tx2"/>
                </a:solidFill>
                <a:latin typeface="+mj-lt"/>
              </a:rPr>
              <a:t>the day?</a:t>
            </a:r>
            <a:endParaRPr lang="en-US" dirty="0">
              <a:solidFill>
                <a:schemeClr val="tx2"/>
              </a:solidFill>
              <a:effectLst/>
              <a:latin typeface="+mj-lt"/>
            </a:endParaRPr>
          </a:p>
          <a:p>
            <a:pPr marL="571500" marR="0" lvl="0" indent="-457200">
              <a:buFont typeface="+mj-lt"/>
              <a:buAutoNum type="arabicPeriod"/>
            </a:pPr>
            <a:r>
              <a:rPr lang="en-US" sz="2400" dirty="0">
                <a:solidFill>
                  <a:schemeClr val="tx2"/>
                </a:solidFill>
                <a:effectLst/>
                <a:latin typeface="+mj-lt"/>
              </a:rPr>
              <a:t>Is there a relationship between a vendor’s location or region and how much they charge?</a:t>
            </a:r>
          </a:p>
          <a:p>
            <a:pPr marL="571500" marR="0" lvl="0" indent="-457200">
              <a:buFont typeface="+mj-lt"/>
              <a:buAutoNum type="arabicPeriod"/>
            </a:pPr>
            <a:r>
              <a:rPr lang="en-US" sz="2400" dirty="0">
                <a:solidFill>
                  <a:schemeClr val="tx2"/>
                </a:solidFill>
                <a:effectLst/>
                <a:latin typeface="+mj-lt"/>
              </a:rPr>
              <a:t>Is there a relationship between the size of the company and the discount it charges?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8F55AC3-38AC-CE79-B289-DFB3F55523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55901" r="951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3749" r="2" b="2"/>
          <a:stretch/>
        </p:blipFill>
        <p:spPr bwMode="auto">
          <a:xfrm>
            <a:off x="6096000" y="272156"/>
            <a:ext cx="5664719" cy="5664719"/>
          </a:xfrm>
          <a:custGeom>
            <a:avLst/>
            <a:gdLst/>
            <a:ahLst/>
            <a:cxnLst/>
            <a:rect l="l" t="t" r="r" b="b"/>
            <a:pathLst>
              <a:path w="2663168" h="2663168">
                <a:moveTo>
                  <a:pt x="1331584" y="0"/>
                </a:moveTo>
                <a:cubicBezTo>
                  <a:pt x="2066998" y="0"/>
                  <a:pt x="2663168" y="596170"/>
                  <a:pt x="2663168" y="1331584"/>
                </a:cubicBezTo>
                <a:cubicBezTo>
                  <a:pt x="2663168" y="2066998"/>
                  <a:pt x="2066998" y="2663168"/>
                  <a:pt x="1331584" y="2663168"/>
                </a:cubicBezTo>
                <a:cubicBezTo>
                  <a:pt x="596170" y="2663168"/>
                  <a:pt x="0" y="2066998"/>
                  <a:pt x="0" y="1331584"/>
                </a:cubicBezTo>
                <a:cubicBezTo>
                  <a:pt x="0" y="596170"/>
                  <a:pt x="596170" y="0"/>
                  <a:pt x="1331584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243" name="!!Arc">
            <a:extLst>
              <a:ext uri="{FF2B5EF4-FFF2-40B4-BE49-F238E27FC236}">
                <a16:creationId xmlns:a16="http://schemas.microsoft.com/office/drawing/2014/main" id="{70BEB1E7-2F88-40BC-B73D-42E5B6F80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89197" flipV="1">
            <a:off x="6261882" y="687822"/>
            <a:ext cx="5471147" cy="5471147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45" name="!!Oval">
            <a:extLst>
              <a:ext uri="{FF2B5EF4-FFF2-40B4-BE49-F238E27FC236}">
                <a16:creationId xmlns:a16="http://schemas.microsoft.com/office/drawing/2014/main" id="{A7B99495-F43F-4D80-A44F-2CB4764EB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48561" y="921125"/>
            <a:ext cx="791021" cy="7695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6A0E22-A5A5-38B7-2BCC-10FC50F62A03}"/>
              </a:ext>
            </a:extLst>
          </p:cNvPr>
          <p:cNvSpPr txBox="1">
            <a:spLocks/>
          </p:cNvSpPr>
          <p:nvPr/>
        </p:nvSpPr>
        <p:spPr>
          <a:xfrm>
            <a:off x="336884" y="365125"/>
            <a:ext cx="6721642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tx2"/>
                </a:solidFill>
              </a:rPr>
              <a:t>Questions of Interest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1CB805-6393-BD09-38B8-7BF0B5D29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96240E-C573-234B-A5E3-DA0A99988C7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4047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131BAD53-4E89-4F62-BBB7-26359763E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3" name="Freeform: Shape 1032">
            <a:extLst>
              <a:ext uri="{FF2B5EF4-FFF2-40B4-BE49-F238E27FC236}">
                <a16:creationId xmlns:a16="http://schemas.microsoft.com/office/drawing/2014/main" id="{62756DA2-40EB-4C6F-B962-5822FFB54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653438" cy="6858000"/>
          </a:xfrm>
          <a:custGeom>
            <a:avLst/>
            <a:gdLst>
              <a:gd name="connsiteX0" fmla="*/ 0 w 6096000"/>
              <a:gd name="connsiteY0" fmla="*/ 0 h 6858000"/>
              <a:gd name="connsiteX1" fmla="*/ 5567517 w 6096000"/>
              <a:gd name="connsiteY1" fmla="*/ 0 h 6858000"/>
              <a:gd name="connsiteX2" fmla="*/ 5566938 w 6096000"/>
              <a:gd name="connsiteY2" fmla="*/ 1705 h 6858000"/>
              <a:gd name="connsiteX3" fmla="*/ 5551594 w 6096000"/>
              <a:gd name="connsiteY3" fmla="*/ 17287 h 6858000"/>
              <a:gd name="connsiteX4" fmla="*/ 5545641 w 6096000"/>
              <a:gd name="connsiteY4" fmla="*/ 130336 h 6858000"/>
              <a:gd name="connsiteX5" fmla="*/ 5538289 w 6096000"/>
              <a:gd name="connsiteY5" fmla="*/ 187093 h 6858000"/>
              <a:gd name="connsiteX6" fmla="*/ 5545790 w 6096000"/>
              <a:gd name="connsiteY6" fmla="*/ 265704 h 6858000"/>
              <a:gd name="connsiteX7" fmla="*/ 5542313 w 6096000"/>
              <a:gd name="connsiteY7" fmla="*/ 354566 h 6858000"/>
              <a:gd name="connsiteX8" fmla="*/ 5524126 w 6096000"/>
              <a:gd name="connsiteY8" fmla="*/ 472000 h 6858000"/>
              <a:gd name="connsiteX9" fmla="*/ 5522170 w 6096000"/>
              <a:gd name="connsiteY9" fmla="*/ 473782 h 6858000"/>
              <a:gd name="connsiteX10" fmla="*/ 5521798 w 6096000"/>
              <a:gd name="connsiteY10" fmla="*/ 491380 h 6858000"/>
              <a:gd name="connsiteX11" fmla="*/ 5536419 w 6096000"/>
              <a:gd name="connsiteY11" fmla="*/ 531675 h 6858000"/>
              <a:gd name="connsiteX12" fmla="*/ 5533435 w 6096000"/>
              <a:gd name="connsiteY12" fmla="*/ 536015 h 6858000"/>
              <a:gd name="connsiteX13" fmla="*/ 5538088 w 6096000"/>
              <a:gd name="connsiteY13" fmla="*/ 572092 h 6858000"/>
              <a:gd name="connsiteX14" fmla="*/ 5536061 w 6096000"/>
              <a:gd name="connsiteY14" fmla="*/ 572511 h 6858000"/>
              <a:gd name="connsiteX15" fmla="*/ 5528218 w 6096000"/>
              <a:gd name="connsiteY15" fmla="*/ 582332 h 6858000"/>
              <a:gd name="connsiteX16" fmla="*/ 5518011 w 6096000"/>
              <a:gd name="connsiteY16" fmla="*/ 601285 h 6858000"/>
              <a:gd name="connsiteX17" fmla="*/ 5473174 w 6096000"/>
              <a:gd name="connsiteY17" fmla="*/ 681608 h 6858000"/>
              <a:gd name="connsiteX18" fmla="*/ 5472963 w 6096000"/>
              <a:gd name="connsiteY18" fmla="*/ 689151 h 6858000"/>
              <a:gd name="connsiteX19" fmla="*/ 5472485 w 6096000"/>
              <a:gd name="connsiteY19" fmla="*/ 689289 h 6858000"/>
              <a:gd name="connsiteX20" fmla="*/ 5471326 w 6096000"/>
              <a:gd name="connsiteY20" fmla="*/ 697222 h 6858000"/>
              <a:gd name="connsiteX21" fmla="*/ 5472164 w 6096000"/>
              <a:gd name="connsiteY21" fmla="*/ 717531 h 6858000"/>
              <a:gd name="connsiteX22" fmla="*/ 5468891 w 6096000"/>
              <a:gd name="connsiteY22" fmla="*/ 722494 h 6858000"/>
              <a:gd name="connsiteX23" fmla="*/ 5463081 w 6096000"/>
              <a:gd name="connsiteY23" fmla="*/ 724368 h 6858000"/>
              <a:gd name="connsiteX24" fmla="*/ 5446981 w 6096000"/>
              <a:gd name="connsiteY24" fmla="*/ 752692 h 6858000"/>
              <a:gd name="connsiteX25" fmla="*/ 5417190 w 6096000"/>
              <a:gd name="connsiteY25" fmla="*/ 816346 h 6858000"/>
              <a:gd name="connsiteX26" fmla="*/ 5388958 w 6096000"/>
              <a:gd name="connsiteY26" fmla="*/ 889417 h 6858000"/>
              <a:gd name="connsiteX27" fmla="*/ 5307044 w 6096000"/>
              <a:gd name="connsiteY27" fmla="*/ 1063288 h 6858000"/>
              <a:gd name="connsiteX28" fmla="*/ 5303837 w 6096000"/>
              <a:gd name="connsiteY28" fmla="*/ 1157176 h 6858000"/>
              <a:gd name="connsiteX29" fmla="*/ 5286494 w 6096000"/>
              <a:gd name="connsiteY29" fmla="*/ 1210776 h 6858000"/>
              <a:gd name="connsiteX30" fmla="*/ 5282463 w 6096000"/>
              <a:gd name="connsiteY30" fmla="*/ 1301993 h 6858000"/>
              <a:gd name="connsiteX31" fmla="*/ 5252235 w 6096000"/>
              <a:gd name="connsiteY31" fmla="*/ 1360879 h 6858000"/>
              <a:gd name="connsiteX32" fmla="*/ 5244497 w 6096000"/>
              <a:gd name="connsiteY32" fmla="*/ 1404045 h 6858000"/>
              <a:gd name="connsiteX33" fmla="*/ 5223823 w 6096000"/>
              <a:gd name="connsiteY33" fmla="*/ 1429568 h 6858000"/>
              <a:gd name="connsiteX34" fmla="*/ 5224851 w 6096000"/>
              <a:gd name="connsiteY34" fmla="*/ 1430305 h 6858000"/>
              <a:gd name="connsiteX35" fmla="*/ 5212394 w 6096000"/>
              <a:gd name="connsiteY35" fmla="*/ 1463304 h 6858000"/>
              <a:gd name="connsiteX36" fmla="*/ 5209958 w 6096000"/>
              <a:gd name="connsiteY36" fmla="*/ 1514846 h 6858000"/>
              <a:gd name="connsiteX37" fmla="*/ 5206417 w 6096000"/>
              <a:gd name="connsiteY37" fmla="*/ 1519731 h 6858000"/>
              <a:gd name="connsiteX38" fmla="*/ 5206640 w 6096000"/>
              <a:gd name="connsiteY38" fmla="*/ 1519929 h 6858000"/>
              <a:gd name="connsiteX39" fmla="*/ 5207632 w 6096000"/>
              <a:gd name="connsiteY39" fmla="*/ 1546022 h 6858000"/>
              <a:gd name="connsiteX40" fmla="*/ 5212030 w 6096000"/>
              <a:gd name="connsiteY40" fmla="*/ 1578752 h 6858000"/>
              <a:gd name="connsiteX41" fmla="*/ 5203533 w 6096000"/>
              <a:gd name="connsiteY41" fmla="*/ 1647555 h 6858000"/>
              <a:gd name="connsiteX42" fmla="*/ 5190877 w 6096000"/>
              <a:gd name="connsiteY42" fmla="*/ 1715685 h 6858000"/>
              <a:gd name="connsiteX43" fmla="*/ 5184235 w 6096000"/>
              <a:gd name="connsiteY43" fmla="*/ 1740358 h 6858000"/>
              <a:gd name="connsiteX44" fmla="*/ 5181475 w 6096000"/>
              <a:gd name="connsiteY44" fmla="*/ 1784314 h 6858000"/>
              <a:gd name="connsiteX45" fmla="*/ 5185845 w 6096000"/>
              <a:gd name="connsiteY45" fmla="*/ 1804434 h 6858000"/>
              <a:gd name="connsiteX46" fmla="*/ 5185068 w 6096000"/>
              <a:gd name="connsiteY46" fmla="*/ 1805316 h 6858000"/>
              <a:gd name="connsiteX47" fmla="*/ 5188593 w 6096000"/>
              <a:gd name="connsiteY47" fmla="*/ 1807109 h 6858000"/>
              <a:gd name="connsiteX48" fmla="*/ 5185920 w 6096000"/>
              <a:gd name="connsiteY48" fmla="*/ 1821003 h 6858000"/>
              <a:gd name="connsiteX49" fmla="*/ 5183543 w 6096000"/>
              <a:gd name="connsiteY49" fmla="*/ 1824832 h 6858000"/>
              <a:gd name="connsiteX50" fmla="*/ 5182235 w 6096000"/>
              <a:gd name="connsiteY50" fmla="*/ 1830429 h 6858000"/>
              <a:gd name="connsiteX51" fmla="*/ 5182525 w 6096000"/>
              <a:gd name="connsiteY51" fmla="*/ 1830569 h 6858000"/>
              <a:gd name="connsiteX52" fmla="*/ 5180663 w 6096000"/>
              <a:gd name="connsiteY52" fmla="*/ 1835810 h 6858000"/>
              <a:gd name="connsiteX53" fmla="*/ 5167452 w 6096000"/>
              <a:gd name="connsiteY53" fmla="*/ 1861483 h 6858000"/>
              <a:gd name="connsiteX54" fmla="*/ 5174266 w 6096000"/>
              <a:gd name="connsiteY54" fmla="*/ 1892417 h 6858000"/>
              <a:gd name="connsiteX55" fmla="*/ 5189262 w 6096000"/>
              <a:gd name="connsiteY55" fmla="*/ 1895114 h 6858000"/>
              <a:gd name="connsiteX56" fmla="*/ 5187100 w 6096000"/>
              <a:gd name="connsiteY56" fmla="*/ 1899379 h 6858000"/>
              <a:gd name="connsiteX57" fmla="*/ 5180471 w 6096000"/>
              <a:gd name="connsiteY57" fmla="*/ 1907867 h 6858000"/>
              <a:gd name="connsiteX58" fmla="*/ 5181361 w 6096000"/>
              <a:gd name="connsiteY58" fmla="*/ 1910265 h 6858000"/>
              <a:gd name="connsiteX59" fmla="*/ 5178268 w 6096000"/>
              <a:gd name="connsiteY59" fmla="*/ 1935584 h 6858000"/>
              <a:gd name="connsiteX60" fmla="*/ 5183619 w 6096000"/>
              <a:gd name="connsiteY60" fmla="*/ 1942021 h 6858000"/>
              <a:gd name="connsiteX61" fmla="*/ 5184480 w 6096000"/>
              <a:gd name="connsiteY61" fmla="*/ 1945112 h 6858000"/>
              <a:gd name="connsiteX62" fmla="*/ 5172776 w 6096000"/>
              <a:gd name="connsiteY62" fmla="*/ 1961162 h 6858000"/>
              <a:gd name="connsiteX63" fmla="*/ 5168513 w 6096000"/>
              <a:gd name="connsiteY63" fmla="*/ 1969445 h 6858000"/>
              <a:gd name="connsiteX64" fmla="*/ 5126597 w 6096000"/>
              <a:gd name="connsiteY64" fmla="*/ 2024270 h 6858000"/>
              <a:gd name="connsiteX65" fmla="*/ 5119528 w 6096000"/>
              <a:gd name="connsiteY65" fmla="*/ 2107942 h 6858000"/>
              <a:gd name="connsiteX66" fmla="*/ 5110356 w 6096000"/>
              <a:gd name="connsiteY66" fmla="*/ 2193455 h 6858000"/>
              <a:gd name="connsiteX67" fmla="*/ 5104992 w 6096000"/>
              <a:gd name="connsiteY67" fmla="*/ 2260088 h 6858000"/>
              <a:gd name="connsiteX68" fmla="*/ 5059439 w 6096000"/>
              <a:gd name="connsiteY68" fmla="*/ 2335735 h 6858000"/>
              <a:gd name="connsiteX69" fmla="*/ 5022061 w 6096000"/>
              <a:gd name="connsiteY69" fmla="*/ 2408995 h 6858000"/>
              <a:gd name="connsiteX70" fmla="*/ 5022253 w 6096000"/>
              <a:gd name="connsiteY70" fmla="*/ 2445869 h 6858000"/>
              <a:gd name="connsiteX71" fmla="*/ 5011426 w 6096000"/>
              <a:gd name="connsiteY71" fmla="*/ 2496499 h 6858000"/>
              <a:gd name="connsiteX72" fmla="*/ 4994224 w 6096000"/>
              <a:gd name="connsiteY72" fmla="*/ 2549900 h 6858000"/>
              <a:gd name="connsiteX73" fmla="*/ 4995245 w 6096000"/>
              <a:gd name="connsiteY73" fmla="*/ 2596456 h 6858000"/>
              <a:gd name="connsiteX74" fmla="*/ 4988570 w 6096000"/>
              <a:gd name="connsiteY74" fmla="*/ 2606088 h 6858000"/>
              <a:gd name="connsiteX75" fmla="*/ 4988371 w 6096000"/>
              <a:gd name="connsiteY75" fmla="*/ 2635351 h 6858000"/>
              <a:gd name="connsiteX76" fmla="*/ 4983212 w 6096000"/>
              <a:gd name="connsiteY76" fmla="*/ 2665666 h 6858000"/>
              <a:gd name="connsiteX77" fmla="*/ 4968234 w 6096000"/>
              <a:gd name="connsiteY77" fmla="*/ 2715895 h 6858000"/>
              <a:gd name="connsiteX78" fmla="*/ 4975888 w 6096000"/>
              <a:gd name="connsiteY78" fmla="*/ 2725052 h 6858000"/>
              <a:gd name="connsiteX79" fmla="*/ 4980195 w 6096000"/>
              <a:gd name="connsiteY79" fmla="*/ 2726489 h 6858000"/>
              <a:gd name="connsiteX80" fmla="*/ 4976218 w 6096000"/>
              <a:gd name="connsiteY80" fmla="*/ 2740278 h 6858000"/>
              <a:gd name="connsiteX81" fmla="*/ 4980571 w 6096000"/>
              <a:gd name="connsiteY81" fmla="*/ 2751112 h 6858000"/>
              <a:gd name="connsiteX82" fmla="*/ 4973893 w 6096000"/>
              <a:gd name="connsiteY82" fmla="*/ 2760208 h 6858000"/>
              <a:gd name="connsiteX83" fmla="*/ 4979005 w 6096000"/>
              <a:gd name="connsiteY83" fmla="*/ 2790136 h 6858000"/>
              <a:gd name="connsiteX84" fmla="*/ 4986137 w 6096000"/>
              <a:gd name="connsiteY84" fmla="*/ 2804183 h 6858000"/>
              <a:gd name="connsiteX85" fmla="*/ 4986175 w 6096000"/>
              <a:gd name="connsiteY85" fmla="*/ 2825860 h 6858000"/>
              <a:gd name="connsiteX86" fmla="*/ 4993936 w 6096000"/>
              <a:gd name="connsiteY86" fmla="*/ 2911749 h 6858000"/>
              <a:gd name="connsiteX87" fmla="*/ 4992563 w 6096000"/>
              <a:gd name="connsiteY87" fmla="*/ 2977278 h 6858000"/>
              <a:gd name="connsiteX88" fmla="*/ 4980516 w 6096000"/>
              <a:gd name="connsiteY88" fmla="*/ 2991092 h 6858000"/>
              <a:gd name="connsiteX89" fmla="*/ 4992801 w 6096000"/>
              <a:gd name="connsiteY89" fmla="*/ 3020247 h 6858000"/>
              <a:gd name="connsiteX90" fmla="*/ 5014805 w 6096000"/>
              <a:gd name="connsiteY90" fmla="*/ 3065434 h 6858000"/>
              <a:gd name="connsiteX91" fmla="*/ 5002733 w 6096000"/>
              <a:gd name="connsiteY91" fmla="*/ 3103777 h 6858000"/>
              <a:gd name="connsiteX92" fmla="*/ 5002941 w 6096000"/>
              <a:gd name="connsiteY92" fmla="*/ 3151828 h 6858000"/>
              <a:gd name="connsiteX93" fmla="*/ 5002883 w 6096000"/>
              <a:gd name="connsiteY93" fmla="*/ 3180546 h 6858000"/>
              <a:gd name="connsiteX94" fmla="*/ 5016711 w 6096000"/>
              <a:gd name="connsiteY94" fmla="*/ 3258677 h 6858000"/>
              <a:gd name="connsiteX95" fmla="*/ 5017918 w 6096000"/>
              <a:gd name="connsiteY95" fmla="*/ 3262610 h 6858000"/>
              <a:gd name="connsiteX96" fmla="*/ 5011672 w 6096000"/>
              <a:gd name="connsiteY96" fmla="*/ 3277179 h 6858000"/>
              <a:gd name="connsiteX97" fmla="*/ 5009344 w 6096000"/>
              <a:gd name="connsiteY97" fmla="*/ 3278130 h 6858000"/>
              <a:gd name="connsiteX98" fmla="*/ 5026770 w 6096000"/>
              <a:gd name="connsiteY98" fmla="*/ 3325671 h 6858000"/>
              <a:gd name="connsiteX99" fmla="*/ 5024571 w 6096000"/>
              <a:gd name="connsiteY99" fmla="*/ 3332072 h 6858000"/>
              <a:gd name="connsiteX100" fmla="*/ 5041705 w 6096000"/>
              <a:gd name="connsiteY100" fmla="*/ 3362948 h 6858000"/>
              <a:gd name="connsiteX101" fmla="*/ 5047477 w 6096000"/>
              <a:gd name="connsiteY101" fmla="*/ 3378959 h 6858000"/>
              <a:gd name="connsiteX102" fmla="*/ 5060758 w 6096000"/>
              <a:gd name="connsiteY102" fmla="*/ 3407057 h 6858000"/>
              <a:gd name="connsiteX103" fmla="*/ 5058968 w 6096000"/>
              <a:gd name="connsiteY103" fmla="*/ 3409825 h 6858000"/>
              <a:gd name="connsiteX104" fmla="*/ 5062667 w 6096000"/>
              <a:gd name="connsiteY104" fmla="*/ 3415218 h 6858000"/>
              <a:gd name="connsiteX105" fmla="*/ 5060928 w 6096000"/>
              <a:gd name="connsiteY105" fmla="*/ 3419880 h 6858000"/>
              <a:gd name="connsiteX106" fmla="*/ 5062923 w 6096000"/>
              <a:gd name="connsiteY106" fmla="*/ 3424545 h 6858000"/>
              <a:gd name="connsiteX107" fmla="*/ 5064623 w 6096000"/>
              <a:gd name="connsiteY107" fmla="*/ 3476412 h 6858000"/>
              <a:gd name="connsiteX108" fmla="*/ 5069684 w 6096000"/>
              <a:gd name="connsiteY108" fmla="*/ 3486850 h 6858000"/>
              <a:gd name="connsiteX109" fmla="*/ 5063339 w 6096000"/>
              <a:gd name="connsiteY109" fmla="*/ 3496391 h 6858000"/>
              <a:gd name="connsiteX110" fmla="*/ 5070139 w 6096000"/>
              <a:gd name="connsiteY110" fmla="*/ 3531201 h 6858000"/>
              <a:gd name="connsiteX111" fmla="*/ 5079896 w 6096000"/>
              <a:gd name="connsiteY111" fmla="*/ 3542019 h 6858000"/>
              <a:gd name="connsiteX112" fmla="*/ 5087540 w 6096000"/>
              <a:gd name="connsiteY112" fmla="*/ 3552249 h 6858000"/>
              <a:gd name="connsiteX113" fmla="*/ 5087902 w 6096000"/>
              <a:gd name="connsiteY113" fmla="*/ 3553678 h 6858000"/>
              <a:gd name="connsiteX114" fmla="*/ 5091509 w 6096000"/>
              <a:gd name="connsiteY114" fmla="*/ 3568021 h 6858000"/>
              <a:gd name="connsiteX115" fmla="*/ 5091934 w 6096000"/>
              <a:gd name="connsiteY115" fmla="*/ 3569719 h 6858000"/>
              <a:gd name="connsiteX116" fmla="*/ 5089362 w 6096000"/>
              <a:gd name="connsiteY116" fmla="*/ 3586412 h 6858000"/>
              <a:gd name="connsiteX117" fmla="*/ 5092358 w 6096000"/>
              <a:gd name="connsiteY117" fmla="*/ 3597336 h 6858000"/>
              <a:gd name="connsiteX118" fmla="*/ 5084254 w 6096000"/>
              <a:gd name="connsiteY118" fmla="*/ 3606007 h 6858000"/>
              <a:gd name="connsiteX119" fmla="*/ 5084281 w 6096000"/>
              <a:gd name="connsiteY119" fmla="*/ 3641228 h 6858000"/>
              <a:gd name="connsiteX120" fmla="*/ 5091848 w 6096000"/>
              <a:gd name="connsiteY120" fmla="*/ 3653088 h 6858000"/>
              <a:gd name="connsiteX121" fmla="*/ 5097436 w 6096000"/>
              <a:gd name="connsiteY121" fmla="*/ 3664114 h 6858000"/>
              <a:gd name="connsiteX122" fmla="*/ 5097518 w 6096000"/>
              <a:gd name="connsiteY122" fmla="*/ 3665569 h 6858000"/>
              <a:gd name="connsiteX123" fmla="*/ 5099829 w 6096000"/>
              <a:gd name="connsiteY123" fmla="*/ 3707357 h 6858000"/>
              <a:gd name="connsiteX124" fmla="*/ 5114696 w 6096000"/>
              <a:gd name="connsiteY124" fmla="*/ 3778166 h 6858000"/>
              <a:gd name="connsiteX125" fmla="*/ 5135379 w 6096000"/>
              <a:gd name="connsiteY125" fmla="*/ 3878222 h 6858000"/>
              <a:gd name="connsiteX126" fmla="*/ 5130138 w 6096000"/>
              <a:gd name="connsiteY126" fmla="*/ 4048117 h 6858000"/>
              <a:gd name="connsiteX127" fmla="*/ 5090040 w 6096000"/>
              <a:gd name="connsiteY127" fmla="*/ 4219510 h 6858000"/>
              <a:gd name="connsiteX128" fmla="*/ 5092812 w 6096000"/>
              <a:gd name="connsiteY128" fmla="*/ 4411258 h 6858000"/>
              <a:gd name="connsiteX129" fmla="*/ 5084599 w 6096000"/>
              <a:gd name="connsiteY129" fmla="*/ 4488531 h 6858000"/>
              <a:gd name="connsiteX130" fmla="*/ 5084072 w 6096000"/>
              <a:gd name="connsiteY130" fmla="*/ 4539168 h 6858000"/>
              <a:gd name="connsiteX131" fmla="*/ 5068936 w 6096000"/>
              <a:gd name="connsiteY131" fmla="*/ 4625153 h 6858000"/>
              <a:gd name="connsiteX132" fmla="*/ 5059114 w 6096000"/>
              <a:gd name="connsiteY132" fmla="*/ 4733115 h 6858000"/>
              <a:gd name="connsiteX133" fmla="*/ 5037209 w 6096000"/>
              <a:gd name="connsiteY133" fmla="*/ 4844323 h 6858000"/>
              <a:gd name="connsiteX134" fmla="*/ 5020638 w 6096000"/>
              <a:gd name="connsiteY134" fmla="*/ 4877992 h 6858000"/>
              <a:gd name="connsiteX135" fmla="*/ 5006413 w 6096000"/>
              <a:gd name="connsiteY135" fmla="*/ 4925805 h 6858000"/>
              <a:gd name="connsiteX136" fmla="*/ 4971037 w 6096000"/>
              <a:gd name="connsiteY136" fmla="*/ 5009272 h 6858000"/>
              <a:gd name="connsiteX137" fmla="*/ 4963105 w 6096000"/>
              <a:gd name="connsiteY137" fmla="*/ 5111369 h 6858000"/>
              <a:gd name="connsiteX138" fmla="*/ 4976341 w 6096000"/>
              <a:gd name="connsiteY138" fmla="*/ 5210876 h 6858000"/>
              <a:gd name="connsiteX139" fmla="*/ 4980617 w 6096000"/>
              <a:gd name="connsiteY139" fmla="*/ 5269726 h 6858000"/>
              <a:gd name="connsiteX140" fmla="*/ 4997733 w 6096000"/>
              <a:gd name="connsiteY140" fmla="*/ 5464225 h 6858000"/>
              <a:gd name="connsiteX141" fmla="*/ 5001400 w 6096000"/>
              <a:gd name="connsiteY141" fmla="*/ 5594585 h 6858000"/>
              <a:gd name="connsiteX142" fmla="*/ 4983700 w 6096000"/>
              <a:gd name="connsiteY142" fmla="*/ 5667896 h 6858000"/>
              <a:gd name="connsiteX143" fmla="*/ 4968506 w 6096000"/>
              <a:gd name="connsiteY143" fmla="*/ 5769225 h 6858000"/>
              <a:gd name="connsiteX144" fmla="*/ 4969765 w 6096000"/>
              <a:gd name="connsiteY144" fmla="*/ 5823324 h 6858000"/>
              <a:gd name="connsiteX145" fmla="*/ 4966129 w 6096000"/>
              <a:gd name="connsiteY145" fmla="*/ 5862699 h 6858000"/>
              <a:gd name="connsiteX146" fmla="*/ 4970695 w 6096000"/>
              <a:gd name="connsiteY146" fmla="*/ 5906467 h 6858000"/>
              <a:gd name="connsiteX147" fmla="*/ 4991568 w 6096000"/>
              <a:gd name="connsiteY147" fmla="*/ 5939847 h 6858000"/>
              <a:gd name="connsiteX148" fmla="*/ 4986815 w 6096000"/>
              <a:gd name="connsiteY148" fmla="*/ 5973994 h 6858000"/>
              <a:gd name="connsiteX149" fmla="*/ 4987776 w 6096000"/>
              <a:gd name="connsiteY149" fmla="*/ 6089693 h 6858000"/>
              <a:gd name="connsiteX150" fmla="*/ 4991621 w 6096000"/>
              <a:gd name="connsiteY150" fmla="*/ 6224938 h 6858000"/>
              <a:gd name="connsiteX151" fmla="*/ 5017157 w 6096000"/>
              <a:gd name="connsiteY151" fmla="*/ 6370251 h 6858000"/>
              <a:gd name="connsiteX152" fmla="*/ 5040797 w 6096000"/>
              <a:gd name="connsiteY152" fmla="*/ 6541313 h 6858000"/>
              <a:gd name="connsiteX153" fmla="*/ 5045375 w 6096000"/>
              <a:gd name="connsiteY153" fmla="*/ 6640957 h 6858000"/>
              <a:gd name="connsiteX154" fmla="*/ 5058442 w 6096000"/>
              <a:gd name="connsiteY154" fmla="*/ 6705297 h 6858000"/>
              <a:gd name="connsiteX155" fmla="*/ 5071125 w 6096000"/>
              <a:gd name="connsiteY155" fmla="*/ 6759582 h 6858000"/>
              <a:gd name="connsiteX156" fmla="*/ 5069172 w 6096000"/>
              <a:gd name="connsiteY156" fmla="*/ 6817746 h 6858000"/>
              <a:gd name="connsiteX157" fmla="*/ 5072322 w 6096000"/>
              <a:gd name="connsiteY157" fmla="*/ 6843646 h 6858000"/>
              <a:gd name="connsiteX158" fmla="*/ 5091388 w 6096000"/>
              <a:gd name="connsiteY158" fmla="*/ 6857998 h 6858000"/>
              <a:gd name="connsiteX159" fmla="*/ 6096000 w 6096000"/>
              <a:gd name="connsiteY159" fmla="*/ 6857998 h 6858000"/>
              <a:gd name="connsiteX160" fmla="*/ 6096000 w 6096000"/>
              <a:gd name="connsiteY160" fmla="*/ 6858000 h 6858000"/>
              <a:gd name="connsiteX161" fmla="*/ 0 w 6096000"/>
              <a:gd name="connsiteY16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5567517" y="0"/>
                </a:lnTo>
                <a:lnTo>
                  <a:pt x="5566938" y="1705"/>
                </a:lnTo>
                <a:cubicBezTo>
                  <a:pt x="5563126" y="8440"/>
                  <a:pt x="5558112" y="13784"/>
                  <a:pt x="5551594" y="17287"/>
                </a:cubicBezTo>
                <a:cubicBezTo>
                  <a:pt x="5562364" y="82036"/>
                  <a:pt x="5510349" y="69804"/>
                  <a:pt x="5545641" y="130336"/>
                </a:cubicBezTo>
                <a:cubicBezTo>
                  <a:pt x="5526953" y="117589"/>
                  <a:pt x="5536978" y="162458"/>
                  <a:pt x="5538289" y="187093"/>
                </a:cubicBezTo>
                <a:cubicBezTo>
                  <a:pt x="5536205" y="226511"/>
                  <a:pt x="5545722" y="205530"/>
                  <a:pt x="5545790" y="265704"/>
                </a:cubicBezTo>
                <a:cubicBezTo>
                  <a:pt x="5542296" y="317533"/>
                  <a:pt x="5543813" y="325288"/>
                  <a:pt x="5542313" y="354566"/>
                </a:cubicBezTo>
                <a:lnTo>
                  <a:pt x="5524126" y="472000"/>
                </a:lnTo>
                <a:lnTo>
                  <a:pt x="5522170" y="473782"/>
                </a:lnTo>
                <a:cubicBezTo>
                  <a:pt x="5517847" y="482008"/>
                  <a:pt x="5518682" y="487340"/>
                  <a:pt x="5521798" y="491380"/>
                </a:cubicBezTo>
                <a:lnTo>
                  <a:pt x="5536419" y="531675"/>
                </a:lnTo>
                <a:lnTo>
                  <a:pt x="5533435" y="536015"/>
                </a:lnTo>
                <a:lnTo>
                  <a:pt x="5538088" y="572092"/>
                </a:lnTo>
                <a:lnTo>
                  <a:pt x="5536061" y="572511"/>
                </a:lnTo>
                <a:cubicBezTo>
                  <a:pt x="5531611" y="574271"/>
                  <a:pt x="5528529" y="577121"/>
                  <a:pt x="5528218" y="582332"/>
                </a:cubicBezTo>
                <a:cubicBezTo>
                  <a:pt x="5498002" y="573171"/>
                  <a:pt x="5516262" y="585107"/>
                  <a:pt x="5518011" y="601285"/>
                </a:cubicBezTo>
                <a:cubicBezTo>
                  <a:pt x="5508838" y="617831"/>
                  <a:pt x="5480684" y="666964"/>
                  <a:pt x="5473174" y="681608"/>
                </a:cubicBezTo>
                <a:cubicBezTo>
                  <a:pt x="5473102" y="684122"/>
                  <a:pt x="5473033" y="686637"/>
                  <a:pt x="5472963" y="689151"/>
                </a:cubicBezTo>
                <a:lnTo>
                  <a:pt x="5472485" y="689289"/>
                </a:lnTo>
                <a:cubicBezTo>
                  <a:pt x="5471434" y="690905"/>
                  <a:pt x="5470986" y="693376"/>
                  <a:pt x="5471326" y="697222"/>
                </a:cubicBezTo>
                <a:cubicBezTo>
                  <a:pt x="5471606" y="703992"/>
                  <a:pt x="5471884" y="710761"/>
                  <a:pt x="5472164" y="717531"/>
                </a:cubicBezTo>
                <a:lnTo>
                  <a:pt x="5468891" y="722494"/>
                </a:lnTo>
                <a:lnTo>
                  <a:pt x="5463081" y="724368"/>
                </a:lnTo>
                <a:lnTo>
                  <a:pt x="5446981" y="752692"/>
                </a:lnTo>
                <a:cubicBezTo>
                  <a:pt x="5454691" y="764380"/>
                  <a:pt x="5422719" y="808083"/>
                  <a:pt x="5417190" y="816346"/>
                </a:cubicBezTo>
                <a:lnTo>
                  <a:pt x="5388958" y="889417"/>
                </a:lnTo>
                <a:cubicBezTo>
                  <a:pt x="5320491" y="969963"/>
                  <a:pt x="5321907" y="1005331"/>
                  <a:pt x="5307044" y="1063288"/>
                </a:cubicBezTo>
                <a:cubicBezTo>
                  <a:pt x="5313332" y="1111028"/>
                  <a:pt x="5317096" y="1110140"/>
                  <a:pt x="5303837" y="1157176"/>
                </a:cubicBezTo>
                <a:cubicBezTo>
                  <a:pt x="5301103" y="1192124"/>
                  <a:pt x="5301884" y="1197232"/>
                  <a:pt x="5286494" y="1210776"/>
                </a:cubicBezTo>
                <a:lnTo>
                  <a:pt x="5282463" y="1301993"/>
                </a:lnTo>
                <a:lnTo>
                  <a:pt x="5252235" y="1360879"/>
                </a:lnTo>
                <a:lnTo>
                  <a:pt x="5244497" y="1404045"/>
                </a:lnTo>
                <a:lnTo>
                  <a:pt x="5223823" y="1429568"/>
                </a:lnTo>
                <a:lnTo>
                  <a:pt x="5224851" y="1430305"/>
                </a:lnTo>
                <a:cubicBezTo>
                  <a:pt x="5226697" y="1432466"/>
                  <a:pt x="5214738" y="1459891"/>
                  <a:pt x="5212394" y="1463304"/>
                </a:cubicBezTo>
                <a:cubicBezTo>
                  <a:pt x="5209912" y="1477394"/>
                  <a:pt x="5213027" y="1501295"/>
                  <a:pt x="5209958" y="1514846"/>
                </a:cubicBezTo>
                <a:lnTo>
                  <a:pt x="5206417" y="1519731"/>
                </a:lnTo>
                <a:lnTo>
                  <a:pt x="5206640" y="1519929"/>
                </a:lnTo>
                <a:cubicBezTo>
                  <a:pt x="5206490" y="1521210"/>
                  <a:pt x="5209710" y="1543635"/>
                  <a:pt x="5207632" y="1546022"/>
                </a:cubicBezTo>
                <a:lnTo>
                  <a:pt x="5212030" y="1578752"/>
                </a:lnTo>
                <a:cubicBezTo>
                  <a:pt x="5206147" y="1605585"/>
                  <a:pt x="5226381" y="1622803"/>
                  <a:pt x="5203533" y="1647555"/>
                </a:cubicBezTo>
                <a:cubicBezTo>
                  <a:pt x="5198128" y="1672675"/>
                  <a:pt x="5203213" y="1694404"/>
                  <a:pt x="5190877" y="1715685"/>
                </a:cubicBezTo>
                <a:cubicBezTo>
                  <a:pt x="5196815" y="1724301"/>
                  <a:pt x="5198098" y="1732435"/>
                  <a:pt x="5184235" y="1740358"/>
                </a:cubicBezTo>
                <a:cubicBezTo>
                  <a:pt x="5182625" y="1763793"/>
                  <a:pt x="5198368" y="1769422"/>
                  <a:pt x="5181475" y="1784314"/>
                </a:cubicBezTo>
                <a:cubicBezTo>
                  <a:pt x="5205987" y="1797417"/>
                  <a:pt x="5195246" y="1798221"/>
                  <a:pt x="5185845" y="1804434"/>
                </a:cubicBezTo>
                <a:lnTo>
                  <a:pt x="5185068" y="1805316"/>
                </a:lnTo>
                <a:lnTo>
                  <a:pt x="5188593" y="1807109"/>
                </a:lnTo>
                <a:lnTo>
                  <a:pt x="5185920" y="1821003"/>
                </a:lnTo>
                <a:lnTo>
                  <a:pt x="5183543" y="1824832"/>
                </a:lnTo>
                <a:cubicBezTo>
                  <a:pt x="5182284" y="1827468"/>
                  <a:pt x="5181937" y="1829219"/>
                  <a:pt x="5182235" y="1830429"/>
                </a:cubicBezTo>
                <a:lnTo>
                  <a:pt x="5182525" y="1830569"/>
                </a:lnTo>
                <a:lnTo>
                  <a:pt x="5180663" y="1835810"/>
                </a:lnTo>
                <a:cubicBezTo>
                  <a:pt x="5176779" y="1844665"/>
                  <a:pt x="5172297" y="1853278"/>
                  <a:pt x="5167452" y="1861483"/>
                </a:cubicBezTo>
                <a:cubicBezTo>
                  <a:pt x="5179827" y="1866643"/>
                  <a:pt x="5166788" y="1884999"/>
                  <a:pt x="5174266" y="1892417"/>
                </a:cubicBezTo>
                <a:lnTo>
                  <a:pt x="5189262" y="1895114"/>
                </a:lnTo>
                <a:lnTo>
                  <a:pt x="5187100" y="1899379"/>
                </a:lnTo>
                <a:lnTo>
                  <a:pt x="5180471" y="1907867"/>
                </a:lnTo>
                <a:cubicBezTo>
                  <a:pt x="5179609" y="1909162"/>
                  <a:pt x="5179647" y="1909994"/>
                  <a:pt x="5181361" y="1910265"/>
                </a:cubicBezTo>
                <a:cubicBezTo>
                  <a:pt x="5180995" y="1914884"/>
                  <a:pt x="5177893" y="1930292"/>
                  <a:pt x="5178268" y="1935584"/>
                </a:cubicBezTo>
                <a:lnTo>
                  <a:pt x="5183619" y="1942021"/>
                </a:lnTo>
                <a:lnTo>
                  <a:pt x="5184480" y="1945112"/>
                </a:lnTo>
                <a:lnTo>
                  <a:pt x="5172776" y="1961162"/>
                </a:lnTo>
                <a:lnTo>
                  <a:pt x="5168513" y="1969445"/>
                </a:lnTo>
                <a:lnTo>
                  <a:pt x="5126597" y="2024270"/>
                </a:lnTo>
                <a:lnTo>
                  <a:pt x="5119528" y="2107942"/>
                </a:lnTo>
                <a:cubicBezTo>
                  <a:pt x="5089290" y="2138038"/>
                  <a:pt x="5110415" y="2159228"/>
                  <a:pt x="5110356" y="2193455"/>
                </a:cubicBezTo>
                <a:cubicBezTo>
                  <a:pt x="5101302" y="2220953"/>
                  <a:pt x="5110381" y="2224200"/>
                  <a:pt x="5104992" y="2260088"/>
                </a:cubicBezTo>
                <a:cubicBezTo>
                  <a:pt x="5096504" y="2291744"/>
                  <a:pt x="5078225" y="2299003"/>
                  <a:pt x="5059439" y="2335735"/>
                </a:cubicBezTo>
                <a:cubicBezTo>
                  <a:pt x="5029465" y="2329020"/>
                  <a:pt x="5058046" y="2407546"/>
                  <a:pt x="5022061" y="2408995"/>
                </a:cubicBezTo>
                <a:cubicBezTo>
                  <a:pt x="5023289" y="2413465"/>
                  <a:pt x="5019654" y="2441580"/>
                  <a:pt x="5022253" y="2445869"/>
                </a:cubicBezTo>
                <a:cubicBezTo>
                  <a:pt x="5022440" y="2449625"/>
                  <a:pt x="5011241" y="2492743"/>
                  <a:pt x="5011426" y="2496499"/>
                </a:cubicBezTo>
                <a:lnTo>
                  <a:pt x="4994224" y="2549900"/>
                </a:lnTo>
                <a:cubicBezTo>
                  <a:pt x="4992353" y="2564757"/>
                  <a:pt x="4998952" y="2582253"/>
                  <a:pt x="4995245" y="2596456"/>
                </a:cubicBezTo>
                <a:lnTo>
                  <a:pt x="4988570" y="2606088"/>
                </a:lnTo>
                <a:cubicBezTo>
                  <a:pt x="4988504" y="2615842"/>
                  <a:pt x="4988436" y="2625597"/>
                  <a:pt x="4988371" y="2635351"/>
                </a:cubicBezTo>
                <a:lnTo>
                  <a:pt x="4983212" y="2665666"/>
                </a:lnTo>
                <a:lnTo>
                  <a:pt x="4968234" y="2715895"/>
                </a:lnTo>
                <a:lnTo>
                  <a:pt x="4975888" y="2725052"/>
                </a:lnTo>
                <a:lnTo>
                  <a:pt x="4980195" y="2726489"/>
                </a:lnTo>
                <a:lnTo>
                  <a:pt x="4976218" y="2740278"/>
                </a:lnTo>
                <a:lnTo>
                  <a:pt x="4980571" y="2751112"/>
                </a:lnTo>
                <a:lnTo>
                  <a:pt x="4973893" y="2760208"/>
                </a:lnTo>
                <a:lnTo>
                  <a:pt x="4979005" y="2790136"/>
                </a:lnTo>
                <a:lnTo>
                  <a:pt x="4986137" y="2804183"/>
                </a:lnTo>
                <a:cubicBezTo>
                  <a:pt x="4986150" y="2811409"/>
                  <a:pt x="4986162" y="2818634"/>
                  <a:pt x="4986175" y="2825860"/>
                </a:cubicBezTo>
                <a:cubicBezTo>
                  <a:pt x="4987474" y="2843788"/>
                  <a:pt x="4992871" y="2886513"/>
                  <a:pt x="4993936" y="2911749"/>
                </a:cubicBezTo>
                <a:cubicBezTo>
                  <a:pt x="4993313" y="2946689"/>
                  <a:pt x="4980300" y="2954448"/>
                  <a:pt x="4992563" y="2977278"/>
                </a:cubicBezTo>
                <a:cubicBezTo>
                  <a:pt x="4985688" y="2983455"/>
                  <a:pt x="4982051" y="2987749"/>
                  <a:pt x="4980516" y="2991092"/>
                </a:cubicBezTo>
                <a:cubicBezTo>
                  <a:pt x="4975910" y="3001119"/>
                  <a:pt x="4990216" y="3002537"/>
                  <a:pt x="4992801" y="3020247"/>
                </a:cubicBezTo>
                <a:cubicBezTo>
                  <a:pt x="4998517" y="3032637"/>
                  <a:pt x="5013148" y="3051512"/>
                  <a:pt x="5014805" y="3065434"/>
                </a:cubicBezTo>
                <a:cubicBezTo>
                  <a:pt x="4998836" y="3057428"/>
                  <a:pt x="5016840" y="3105196"/>
                  <a:pt x="5002733" y="3103777"/>
                </a:cubicBezTo>
                <a:cubicBezTo>
                  <a:pt x="5022381" y="3124610"/>
                  <a:pt x="4997365" y="3128169"/>
                  <a:pt x="5002941" y="3151828"/>
                </a:cubicBezTo>
                <a:cubicBezTo>
                  <a:pt x="5010264" y="3163902"/>
                  <a:pt x="5011356" y="3171780"/>
                  <a:pt x="5002883" y="3180546"/>
                </a:cubicBezTo>
                <a:cubicBezTo>
                  <a:pt x="5038586" y="3236545"/>
                  <a:pt x="5003723" y="3210316"/>
                  <a:pt x="5016711" y="3258677"/>
                </a:cubicBezTo>
                <a:lnTo>
                  <a:pt x="5017918" y="3262610"/>
                </a:lnTo>
                <a:lnTo>
                  <a:pt x="5011672" y="3277179"/>
                </a:lnTo>
                <a:lnTo>
                  <a:pt x="5009344" y="3278130"/>
                </a:lnTo>
                <a:lnTo>
                  <a:pt x="5026770" y="3325671"/>
                </a:lnTo>
                <a:lnTo>
                  <a:pt x="5024571" y="3332072"/>
                </a:lnTo>
                <a:lnTo>
                  <a:pt x="5041705" y="3362948"/>
                </a:lnTo>
                <a:lnTo>
                  <a:pt x="5047477" y="3378959"/>
                </a:lnTo>
                <a:lnTo>
                  <a:pt x="5060758" y="3407057"/>
                </a:lnTo>
                <a:lnTo>
                  <a:pt x="5058968" y="3409825"/>
                </a:lnTo>
                <a:lnTo>
                  <a:pt x="5062667" y="3415218"/>
                </a:lnTo>
                <a:lnTo>
                  <a:pt x="5060928" y="3419880"/>
                </a:lnTo>
                <a:lnTo>
                  <a:pt x="5062923" y="3424545"/>
                </a:lnTo>
                <a:cubicBezTo>
                  <a:pt x="5063537" y="3433967"/>
                  <a:pt x="5063494" y="3466028"/>
                  <a:pt x="5064623" y="3476412"/>
                </a:cubicBezTo>
                <a:lnTo>
                  <a:pt x="5069684" y="3486850"/>
                </a:lnTo>
                <a:lnTo>
                  <a:pt x="5063339" y="3496391"/>
                </a:lnTo>
                <a:lnTo>
                  <a:pt x="5070139" y="3531201"/>
                </a:lnTo>
                <a:lnTo>
                  <a:pt x="5079896" y="3542019"/>
                </a:lnTo>
                <a:lnTo>
                  <a:pt x="5087540" y="3552249"/>
                </a:lnTo>
                <a:lnTo>
                  <a:pt x="5087902" y="3553678"/>
                </a:lnTo>
                <a:lnTo>
                  <a:pt x="5091509" y="3568021"/>
                </a:lnTo>
                <a:lnTo>
                  <a:pt x="5091934" y="3569719"/>
                </a:lnTo>
                <a:lnTo>
                  <a:pt x="5089362" y="3586412"/>
                </a:lnTo>
                <a:lnTo>
                  <a:pt x="5092358" y="3597336"/>
                </a:lnTo>
                <a:lnTo>
                  <a:pt x="5084254" y="3606007"/>
                </a:lnTo>
                <a:cubicBezTo>
                  <a:pt x="5084262" y="3617747"/>
                  <a:pt x="5084273" y="3629488"/>
                  <a:pt x="5084281" y="3641228"/>
                </a:cubicBezTo>
                <a:lnTo>
                  <a:pt x="5091848" y="3653088"/>
                </a:lnTo>
                <a:lnTo>
                  <a:pt x="5097436" y="3664114"/>
                </a:lnTo>
                <a:cubicBezTo>
                  <a:pt x="5097463" y="3664599"/>
                  <a:pt x="5097491" y="3665084"/>
                  <a:pt x="5097518" y="3665569"/>
                </a:cubicBezTo>
                <a:cubicBezTo>
                  <a:pt x="5097915" y="3672776"/>
                  <a:pt x="5096966" y="3688591"/>
                  <a:pt x="5099829" y="3707357"/>
                </a:cubicBezTo>
                <a:cubicBezTo>
                  <a:pt x="5100505" y="3724716"/>
                  <a:pt x="5118078" y="3760234"/>
                  <a:pt x="5114696" y="3778166"/>
                </a:cubicBezTo>
                <a:cubicBezTo>
                  <a:pt x="5141627" y="3845122"/>
                  <a:pt x="5125427" y="3821305"/>
                  <a:pt x="5135379" y="3878222"/>
                </a:cubicBezTo>
                <a:cubicBezTo>
                  <a:pt x="5161519" y="3905047"/>
                  <a:pt x="5125417" y="4015047"/>
                  <a:pt x="5130138" y="4048117"/>
                </a:cubicBezTo>
                <a:cubicBezTo>
                  <a:pt x="5081804" y="4192084"/>
                  <a:pt x="5096262" y="4158987"/>
                  <a:pt x="5090040" y="4219510"/>
                </a:cubicBezTo>
                <a:cubicBezTo>
                  <a:pt x="5104553" y="4280033"/>
                  <a:pt x="5065380" y="4345686"/>
                  <a:pt x="5092812" y="4411258"/>
                </a:cubicBezTo>
                <a:cubicBezTo>
                  <a:pt x="5090630" y="4437329"/>
                  <a:pt x="5083878" y="4473140"/>
                  <a:pt x="5084599" y="4488531"/>
                </a:cubicBezTo>
                <a:cubicBezTo>
                  <a:pt x="5084423" y="4505410"/>
                  <a:pt x="5084248" y="4522289"/>
                  <a:pt x="5084072" y="4539168"/>
                </a:cubicBezTo>
                <a:cubicBezTo>
                  <a:pt x="5072114" y="4567830"/>
                  <a:pt x="5064305" y="4588197"/>
                  <a:pt x="5068936" y="4625153"/>
                </a:cubicBezTo>
                <a:cubicBezTo>
                  <a:pt x="5077433" y="4662889"/>
                  <a:pt x="5065899" y="4679357"/>
                  <a:pt x="5059114" y="4733115"/>
                </a:cubicBezTo>
                <a:cubicBezTo>
                  <a:pt x="5068687" y="4752352"/>
                  <a:pt x="5055370" y="4832308"/>
                  <a:pt x="5037209" y="4844323"/>
                </a:cubicBezTo>
                <a:cubicBezTo>
                  <a:pt x="5033444" y="4857054"/>
                  <a:pt x="5040194" y="4871554"/>
                  <a:pt x="5020638" y="4877992"/>
                </a:cubicBezTo>
                <a:cubicBezTo>
                  <a:pt x="4997151" y="4888353"/>
                  <a:pt x="5034418" y="4931200"/>
                  <a:pt x="5006413" y="4925805"/>
                </a:cubicBezTo>
                <a:cubicBezTo>
                  <a:pt x="5031964" y="4956261"/>
                  <a:pt x="4982840" y="4982633"/>
                  <a:pt x="4971037" y="5009272"/>
                </a:cubicBezTo>
                <a:cubicBezTo>
                  <a:pt x="4973259" y="5034036"/>
                  <a:pt x="4968375" y="5053859"/>
                  <a:pt x="4963105" y="5111369"/>
                </a:cubicBezTo>
                <a:cubicBezTo>
                  <a:pt x="4973224" y="5141336"/>
                  <a:pt x="4937413" y="5161742"/>
                  <a:pt x="4976341" y="5210876"/>
                </a:cubicBezTo>
                <a:cubicBezTo>
                  <a:pt x="4972455" y="5212581"/>
                  <a:pt x="4977054" y="5227501"/>
                  <a:pt x="4980617" y="5269726"/>
                </a:cubicBezTo>
                <a:cubicBezTo>
                  <a:pt x="4984182" y="5311951"/>
                  <a:pt x="4990390" y="5400671"/>
                  <a:pt x="4997733" y="5464225"/>
                </a:cubicBezTo>
                <a:cubicBezTo>
                  <a:pt x="5001765" y="5536542"/>
                  <a:pt x="4990225" y="5517959"/>
                  <a:pt x="5001400" y="5594585"/>
                </a:cubicBezTo>
                <a:cubicBezTo>
                  <a:pt x="4999908" y="5619318"/>
                  <a:pt x="4974042" y="5647975"/>
                  <a:pt x="4983700" y="5667896"/>
                </a:cubicBezTo>
                <a:cubicBezTo>
                  <a:pt x="4976834" y="5696311"/>
                  <a:pt x="4975579" y="5738356"/>
                  <a:pt x="4968506" y="5769225"/>
                </a:cubicBezTo>
                <a:cubicBezTo>
                  <a:pt x="4968926" y="5787258"/>
                  <a:pt x="4969344" y="5805291"/>
                  <a:pt x="4969765" y="5823324"/>
                </a:cubicBezTo>
                <a:cubicBezTo>
                  <a:pt x="4966122" y="5853058"/>
                  <a:pt x="4965608" y="5838948"/>
                  <a:pt x="4966129" y="5862699"/>
                </a:cubicBezTo>
                <a:lnTo>
                  <a:pt x="4970695" y="5906467"/>
                </a:lnTo>
                <a:lnTo>
                  <a:pt x="4991568" y="5939847"/>
                </a:lnTo>
                <a:cubicBezTo>
                  <a:pt x="4998848" y="5955713"/>
                  <a:pt x="4974731" y="5940131"/>
                  <a:pt x="4986815" y="5973994"/>
                </a:cubicBezTo>
                <a:cubicBezTo>
                  <a:pt x="4961187" y="5997051"/>
                  <a:pt x="4983444" y="6032039"/>
                  <a:pt x="4987776" y="6089693"/>
                </a:cubicBezTo>
                <a:lnTo>
                  <a:pt x="4991621" y="6224938"/>
                </a:lnTo>
                <a:cubicBezTo>
                  <a:pt x="4988442" y="6270972"/>
                  <a:pt x="5008962" y="6317522"/>
                  <a:pt x="5017157" y="6370251"/>
                </a:cubicBezTo>
                <a:cubicBezTo>
                  <a:pt x="5025353" y="6422980"/>
                  <a:pt x="5039938" y="6490855"/>
                  <a:pt x="5040797" y="6541313"/>
                </a:cubicBezTo>
                <a:cubicBezTo>
                  <a:pt x="5039898" y="6576319"/>
                  <a:pt x="5031912" y="6591883"/>
                  <a:pt x="5045375" y="6640957"/>
                </a:cubicBezTo>
                <a:cubicBezTo>
                  <a:pt x="5057505" y="6669536"/>
                  <a:pt x="5052276" y="6675394"/>
                  <a:pt x="5058442" y="6705297"/>
                </a:cubicBezTo>
                <a:cubicBezTo>
                  <a:pt x="5057367" y="6727133"/>
                  <a:pt x="5067901" y="6732087"/>
                  <a:pt x="5071125" y="6759582"/>
                </a:cubicBezTo>
                <a:cubicBezTo>
                  <a:pt x="5055614" y="6796071"/>
                  <a:pt x="5051656" y="6769544"/>
                  <a:pt x="5069172" y="6817746"/>
                </a:cubicBezTo>
                <a:cubicBezTo>
                  <a:pt x="5060956" y="6828354"/>
                  <a:pt x="5064525" y="6836369"/>
                  <a:pt x="5072322" y="6843646"/>
                </a:cubicBezTo>
                <a:lnTo>
                  <a:pt x="5091388" y="6857998"/>
                </a:lnTo>
                <a:lnTo>
                  <a:pt x="6096000" y="6857998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3" name="Rectangle 2">
            <a:extLst>
              <a:ext uri="{FF2B5EF4-FFF2-40B4-BE49-F238E27FC236}">
                <a16:creationId xmlns:a16="http://schemas.microsoft.com/office/drawing/2014/main" id="{88116476-6939-75C5-99DD-F2BF358B19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reeform: Shape 1032">
            <a:extLst>
              <a:ext uri="{FF2B5EF4-FFF2-40B4-BE49-F238E27FC236}">
                <a16:creationId xmlns:a16="http://schemas.microsoft.com/office/drawing/2014/main" id="{6E7365E3-DBBB-C9A6-B5BD-39A9294A8E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653438" cy="6858000"/>
          </a:xfrm>
          <a:custGeom>
            <a:avLst/>
            <a:gdLst>
              <a:gd name="connsiteX0" fmla="*/ 0 w 6096000"/>
              <a:gd name="connsiteY0" fmla="*/ 0 h 6858000"/>
              <a:gd name="connsiteX1" fmla="*/ 5567517 w 6096000"/>
              <a:gd name="connsiteY1" fmla="*/ 0 h 6858000"/>
              <a:gd name="connsiteX2" fmla="*/ 5566938 w 6096000"/>
              <a:gd name="connsiteY2" fmla="*/ 1705 h 6858000"/>
              <a:gd name="connsiteX3" fmla="*/ 5551594 w 6096000"/>
              <a:gd name="connsiteY3" fmla="*/ 17287 h 6858000"/>
              <a:gd name="connsiteX4" fmla="*/ 5545641 w 6096000"/>
              <a:gd name="connsiteY4" fmla="*/ 130336 h 6858000"/>
              <a:gd name="connsiteX5" fmla="*/ 5538289 w 6096000"/>
              <a:gd name="connsiteY5" fmla="*/ 187093 h 6858000"/>
              <a:gd name="connsiteX6" fmla="*/ 5545790 w 6096000"/>
              <a:gd name="connsiteY6" fmla="*/ 265704 h 6858000"/>
              <a:gd name="connsiteX7" fmla="*/ 5542313 w 6096000"/>
              <a:gd name="connsiteY7" fmla="*/ 354566 h 6858000"/>
              <a:gd name="connsiteX8" fmla="*/ 5524126 w 6096000"/>
              <a:gd name="connsiteY8" fmla="*/ 472000 h 6858000"/>
              <a:gd name="connsiteX9" fmla="*/ 5522170 w 6096000"/>
              <a:gd name="connsiteY9" fmla="*/ 473782 h 6858000"/>
              <a:gd name="connsiteX10" fmla="*/ 5521798 w 6096000"/>
              <a:gd name="connsiteY10" fmla="*/ 491380 h 6858000"/>
              <a:gd name="connsiteX11" fmla="*/ 5536419 w 6096000"/>
              <a:gd name="connsiteY11" fmla="*/ 531675 h 6858000"/>
              <a:gd name="connsiteX12" fmla="*/ 5533435 w 6096000"/>
              <a:gd name="connsiteY12" fmla="*/ 536015 h 6858000"/>
              <a:gd name="connsiteX13" fmla="*/ 5538088 w 6096000"/>
              <a:gd name="connsiteY13" fmla="*/ 572092 h 6858000"/>
              <a:gd name="connsiteX14" fmla="*/ 5536061 w 6096000"/>
              <a:gd name="connsiteY14" fmla="*/ 572511 h 6858000"/>
              <a:gd name="connsiteX15" fmla="*/ 5528218 w 6096000"/>
              <a:gd name="connsiteY15" fmla="*/ 582332 h 6858000"/>
              <a:gd name="connsiteX16" fmla="*/ 5518011 w 6096000"/>
              <a:gd name="connsiteY16" fmla="*/ 601285 h 6858000"/>
              <a:gd name="connsiteX17" fmla="*/ 5473174 w 6096000"/>
              <a:gd name="connsiteY17" fmla="*/ 681608 h 6858000"/>
              <a:gd name="connsiteX18" fmla="*/ 5472963 w 6096000"/>
              <a:gd name="connsiteY18" fmla="*/ 689151 h 6858000"/>
              <a:gd name="connsiteX19" fmla="*/ 5472485 w 6096000"/>
              <a:gd name="connsiteY19" fmla="*/ 689289 h 6858000"/>
              <a:gd name="connsiteX20" fmla="*/ 5471326 w 6096000"/>
              <a:gd name="connsiteY20" fmla="*/ 697222 h 6858000"/>
              <a:gd name="connsiteX21" fmla="*/ 5472164 w 6096000"/>
              <a:gd name="connsiteY21" fmla="*/ 717531 h 6858000"/>
              <a:gd name="connsiteX22" fmla="*/ 5468891 w 6096000"/>
              <a:gd name="connsiteY22" fmla="*/ 722494 h 6858000"/>
              <a:gd name="connsiteX23" fmla="*/ 5463081 w 6096000"/>
              <a:gd name="connsiteY23" fmla="*/ 724368 h 6858000"/>
              <a:gd name="connsiteX24" fmla="*/ 5446981 w 6096000"/>
              <a:gd name="connsiteY24" fmla="*/ 752692 h 6858000"/>
              <a:gd name="connsiteX25" fmla="*/ 5417190 w 6096000"/>
              <a:gd name="connsiteY25" fmla="*/ 816346 h 6858000"/>
              <a:gd name="connsiteX26" fmla="*/ 5388958 w 6096000"/>
              <a:gd name="connsiteY26" fmla="*/ 889417 h 6858000"/>
              <a:gd name="connsiteX27" fmla="*/ 5307044 w 6096000"/>
              <a:gd name="connsiteY27" fmla="*/ 1063288 h 6858000"/>
              <a:gd name="connsiteX28" fmla="*/ 5303837 w 6096000"/>
              <a:gd name="connsiteY28" fmla="*/ 1157176 h 6858000"/>
              <a:gd name="connsiteX29" fmla="*/ 5286494 w 6096000"/>
              <a:gd name="connsiteY29" fmla="*/ 1210776 h 6858000"/>
              <a:gd name="connsiteX30" fmla="*/ 5282463 w 6096000"/>
              <a:gd name="connsiteY30" fmla="*/ 1301993 h 6858000"/>
              <a:gd name="connsiteX31" fmla="*/ 5252235 w 6096000"/>
              <a:gd name="connsiteY31" fmla="*/ 1360879 h 6858000"/>
              <a:gd name="connsiteX32" fmla="*/ 5244497 w 6096000"/>
              <a:gd name="connsiteY32" fmla="*/ 1404045 h 6858000"/>
              <a:gd name="connsiteX33" fmla="*/ 5223823 w 6096000"/>
              <a:gd name="connsiteY33" fmla="*/ 1429568 h 6858000"/>
              <a:gd name="connsiteX34" fmla="*/ 5224851 w 6096000"/>
              <a:gd name="connsiteY34" fmla="*/ 1430305 h 6858000"/>
              <a:gd name="connsiteX35" fmla="*/ 5212394 w 6096000"/>
              <a:gd name="connsiteY35" fmla="*/ 1463304 h 6858000"/>
              <a:gd name="connsiteX36" fmla="*/ 5209958 w 6096000"/>
              <a:gd name="connsiteY36" fmla="*/ 1514846 h 6858000"/>
              <a:gd name="connsiteX37" fmla="*/ 5206417 w 6096000"/>
              <a:gd name="connsiteY37" fmla="*/ 1519731 h 6858000"/>
              <a:gd name="connsiteX38" fmla="*/ 5206640 w 6096000"/>
              <a:gd name="connsiteY38" fmla="*/ 1519929 h 6858000"/>
              <a:gd name="connsiteX39" fmla="*/ 5207632 w 6096000"/>
              <a:gd name="connsiteY39" fmla="*/ 1546022 h 6858000"/>
              <a:gd name="connsiteX40" fmla="*/ 5212030 w 6096000"/>
              <a:gd name="connsiteY40" fmla="*/ 1578752 h 6858000"/>
              <a:gd name="connsiteX41" fmla="*/ 5203533 w 6096000"/>
              <a:gd name="connsiteY41" fmla="*/ 1647555 h 6858000"/>
              <a:gd name="connsiteX42" fmla="*/ 5190877 w 6096000"/>
              <a:gd name="connsiteY42" fmla="*/ 1715685 h 6858000"/>
              <a:gd name="connsiteX43" fmla="*/ 5184235 w 6096000"/>
              <a:gd name="connsiteY43" fmla="*/ 1740358 h 6858000"/>
              <a:gd name="connsiteX44" fmla="*/ 5181475 w 6096000"/>
              <a:gd name="connsiteY44" fmla="*/ 1784314 h 6858000"/>
              <a:gd name="connsiteX45" fmla="*/ 5185845 w 6096000"/>
              <a:gd name="connsiteY45" fmla="*/ 1804434 h 6858000"/>
              <a:gd name="connsiteX46" fmla="*/ 5185068 w 6096000"/>
              <a:gd name="connsiteY46" fmla="*/ 1805316 h 6858000"/>
              <a:gd name="connsiteX47" fmla="*/ 5188593 w 6096000"/>
              <a:gd name="connsiteY47" fmla="*/ 1807109 h 6858000"/>
              <a:gd name="connsiteX48" fmla="*/ 5185920 w 6096000"/>
              <a:gd name="connsiteY48" fmla="*/ 1821003 h 6858000"/>
              <a:gd name="connsiteX49" fmla="*/ 5183543 w 6096000"/>
              <a:gd name="connsiteY49" fmla="*/ 1824832 h 6858000"/>
              <a:gd name="connsiteX50" fmla="*/ 5182235 w 6096000"/>
              <a:gd name="connsiteY50" fmla="*/ 1830429 h 6858000"/>
              <a:gd name="connsiteX51" fmla="*/ 5182525 w 6096000"/>
              <a:gd name="connsiteY51" fmla="*/ 1830569 h 6858000"/>
              <a:gd name="connsiteX52" fmla="*/ 5180663 w 6096000"/>
              <a:gd name="connsiteY52" fmla="*/ 1835810 h 6858000"/>
              <a:gd name="connsiteX53" fmla="*/ 5167452 w 6096000"/>
              <a:gd name="connsiteY53" fmla="*/ 1861483 h 6858000"/>
              <a:gd name="connsiteX54" fmla="*/ 5174266 w 6096000"/>
              <a:gd name="connsiteY54" fmla="*/ 1892417 h 6858000"/>
              <a:gd name="connsiteX55" fmla="*/ 5189262 w 6096000"/>
              <a:gd name="connsiteY55" fmla="*/ 1895114 h 6858000"/>
              <a:gd name="connsiteX56" fmla="*/ 5187100 w 6096000"/>
              <a:gd name="connsiteY56" fmla="*/ 1899379 h 6858000"/>
              <a:gd name="connsiteX57" fmla="*/ 5180471 w 6096000"/>
              <a:gd name="connsiteY57" fmla="*/ 1907867 h 6858000"/>
              <a:gd name="connsiteX58" fmla="*/ 5181361 w 6096000"/>
              <a:gd name="connsiteY58" fmla="*/ 1910265 h 6858000"/>
              <a:gd name="connsiteX59" fmla="*/ 5178268 w 6096000"/>
              <a:gd name="connsiteY59" fmla="*/ 1935584 h 6858000"/>
              <a:gd name="connsiteX60" fmla="*/ 5183619 w 6096000"/>
              <a:gd name="connsiteY60" fmla="*/ 1942021 h 6858000"/>
              <a:gd name="connsiteX61" fmla="*/ 5184480 w 6096000"/>
              <a:gd name="connsiteY61" fmla="*/ 1945112 h 6858000"/>
              <a:gd name="connsiteX62" fmla="*/ 5172776 w 6096000"/>
              <a:gd name="connsiteY62" fmla="*/ 1961162 h 6858000"/>
              <a:gd name="connsiteX63" fmla="*/ 5168513 w 6096000"/>
              <a:gd name="connsiteY63" fmla="*/ 1969445 h 6858000"/>
              <a:gd name="connsiteX64" fmla="*/ 5126597 w 6096000"/>
              <a:gd name="connsiteY64" fmla="*/ 2024270 h 6858000"/>
              <a:gd name="connsiteX65" fmla="*/ 5119528 w 6096000"/>
              <a:gd name="connsiteY65" fmla="*/ 2107942 h 6858000"/>
              <a:gd name="connsiteX66" fmla="*/ 5110356 w 6096000"/>
              <a:gd name="connsiteY66" fmla="*/ 2193455 h 6858000"/>
              <a:gd name="connsiteX67" fmla="*/ 5104992 w 6096000"/>
              <a:gd name="connsiteY67" fmla="*/ 2260088 h 6858000"/>
              <a:gd name="connsiteX68" fmla="*/ 5059439 w 6096000"/>
              <a:gd name="connsiteY68" fmla="*/ 2335735 h 6858000"/>
              <a:gd name="connsiteX69" fmla="*/ 5022061 w 6096000"/>
              <a:gd name="connsiteY69" fmla="*/ 2408995 h 6858000"/>
              <a:gd name="connsiteX70" fmla="*/ 5022253 w 6096000"/>
              <a:gd name="connsiteY70" fmla="*/ 2445869 h 6858000"/>
              <a:gd name="connsiteX71" fmla="*/ 5011426 w 6096000"/>
              <a:gd name="connsiteY71" fmla="*/ 2496499 h 6858000"/>
              <a:gd name="connsiteX72" fmla="*/ 4994224 w 6096000"/>
              <a:gd name="connsiteY72" fmla="*/ 2549900 h 6858000"/>
              <a:gd name="connsiteX73" fmla="*/ 4995245 w 6096000"/>
              <a:gd name="connsiteY73" fmla="*/ 2596456 h 6858000"/>
              <a:gd name="connsiteX74" fmla="*/ 4988570 w 6096000"/>
              <a:gd name="connsiteY74" fmla="*/ 2606088 h 6858000"/>
              <a:gd name="connsiteX75" fmla="*/ 4988371 w 6096000"/>
              <a:gd name="connsiteY75" fmla="*/ 2635351 h 6858000"/>
              <a:gd name="connsiteX76" fmla="*/ 4983212 w 6096000"/>
              <a:gd name="connsiteY76" fmla="*/ 2665666 h 6858000"/>
              <a:gd name="connsiteX77" fmla="*/ 4968234 w 6096000"/>
              <a:gd name="connsiteY77" fmla="*/ 2715895 h 6858000"/>
              <a:gd name="connsiteX78" fmla="*/ 4975888 w 6096000"/>
              <a:gd name="connsiteY78" fmla="*/ 2725052 h 6858000"/>
              <a:gd name="connsiteX79" fmla="*/ 4980195 w 6096000"/>
              <a:gd name="connsiteY79" fmla="*/ 2726489 h 6858000"/>
              <a:gd name="connsiteX80" fmla="*/ 4976218 w 6096000"/>
              <a:gd name="connsiteY80" fmla="*/ 2740278 h 6858000"/>
              <a:gd name="connsiteX81" fmla="*/ 4980571 w 6096000"/>
              <a:gd name="connsiteY81" fmla="*/ 2751112 h 6858000"/>
              <a:gd name="connsiteX82" fmla="*/ 4973893 w 6096000"/>
              <a:gd name="connsiteY82" fmla="*/ 2760208 h 6858000"/>
              <a:gd name="connsiteX83" fmla="*/ 4979005 w 6096000"/>
              <a:gd name="connsiteY83" fmla="*/ 2790136 h 6858000"/>
              <a:gd name="connsiteX84" fmla="*/ 4986137 w 6096000"/>
              <a:gd name="connsiteY84" fmla="*/ 2804183 h 6858000"/>
              <a:gd name="connsiteX85" fmla="*/ 4986175 w 6096000"/>
              <a:gd name="connsiteY85" fmla="*/ 2825860 h 6858000"/>
              <a:gd name="connsiteX86" fmla="*/ 4993936 w 6096000"/>
              <a:gd name="connsiteY86" fmla="*/ 2911749 h 6858000"/>
              <a:gd name="connsiteX87" fmla="*/ 4992563 w 6096000"/>
              <a:gd name="connsiteY87" fmla="*/ 2977278 h 6858000"/>
              <a:gd name="connsiteX88" fmla="*/ 4980516 w 6096000"/>
              <a:gd name="connsiteY88" fmla="*/ 2991092 h 6858000"/>
              <a:gd name="connsiteX89" fmla="*/ 4992801 w 6096000"/>
              <a:gd name="connsiteY89" fmla="*/ 3020247 h 6858000"/>
              <a:gd name="connsiteX90" fmla="*/ 5014805 w 6096000"/>
              <a:gd name="connsiteY90" fmla="*/ 3065434 h 6858000"/>
              <a:gd name="connsiteX91" fmla="*/ 5002733 w 6096000"/>
              <a:gd name="connsiteY91" fmla="*/ 3103777 h 6858000"/>
              <a:gd name="connsiteX92" fmla="*/ 5002941 w 6096000"/>
              <a:gd name="connsiteY92" fmla="*/ 3151828 h 6858000"/>
              <a:gd name="connsiteX93" fmla="*/ 5002883 w 6096000"/>
              <a:gd name="connsiteY93" fmla="*/ 3180546 h 6858000"/>
              <a:gd name="connsiteX94" fmla="*/ 5016711 w 6096000"/>
              <a:gd name="connsiteY94" fmla="*/ 3258677 h 6858000"/>
              <a:gd name="connsiteX95" fmla="*/ 5017918 w 6096000"/>
              <a:gd name="connsiteY95" fmla="*/ 3262610 h 6858000"/>
              <a:gd name="connsiteX96" fmla="*/ 5011672 w 6096000"/>
              <a:gd name="connsiteY96" fmla="*/ 3277179 h 6858000"/>
              <a:gd name="connsiteX97" fmla="*/ 5009344 w 6096000"/>
              <a:gd name="connsiteY97" fmla="*/ 3278130 h 6858000"/>
              <a:gd name="connsiteX98" fmla="*/ 5026770 w 6096000"/>
              <a:gd name="connsiteY98" fmla="*/ 3325671 h 6858000"/>
              <a:gd name="connsiteX99" fmla="*/ 5024571 w 6096000"/>
              <a:gd name="connsiteY99" fmla="*/ 3332072 h 6858000"/>
              <a:gd name="connsiteX100" fmla="*/ 5041705 w 6096000"/>
              <a:gd name="connsiteY100" fmla="*/ 3362948 h 6858000"/>
              <a:gd name="connsiteX101" fmla="*/ 5047477 w 6096000"/>
              <a:gd name="connsiteY101" fmla="*/ 3378959 h 6858000"/>
              <a:gd name="connsiteX102" fmla="*/ 5060758 w 6096000"/>
              <a:gd name="connsiteY102" fmla="*/ 3407057 h 6858000"/>
              <a:gd name="connsiteX103" fmla="*/ 5058968 w 6096000"/>
              <a:gd name="connsiteY103" fmla="*/ 3409825 h 6858000"/>
              <a:gd name="connsiteX104" fmla="*/ 5062667 w 6096000"/>
              <a:gd name="connsiteY104" fmla="*/ 3415218 h 6858000"/>
              <a:gd name="connsiteX105" fmla="*/ 5060928 w 6096000"/>
              <a:gd name="connsiteY105" fmla="*/ 3419880 h 6858000"/>
              <a:gd name="connsiteX106" fmla="*/ 5062923 w 6096000"/>
              <a:gd name="connsiteY106" fmla="*/ 3424545 h 6858000"/>
              <a:gd name="connsiteX107" fmla="*/ 5064623 w 6096000"/>
              <a:gd name="connsiteY107" fmla="*/ 3476412 h 6858000"/>
              <a:gd name="connsiteX108" fmla="*/ 5069684 w 6096000"/>
              <a:gd name="connsiteY108" fmla="*/ 3486850 h 6858000"/>
              <a:gd name="connsiteX109" fmla="*/ 5063339 w 6096000"/>
              <a:gd name="connsiteY109" fmla="*/ 3496391 h 6858000"/>
              <a:gd name="connsiteX110" fmla="*/ 5070139 w 6096000"/>
              <a:gd name="connsiteY110" fmla="*/ 3531201 h 6858000"/>
              <a:gd name="connsiteX111" fmla="*/ 5079896 w 6096000"/>
              <a:gd name="connsiteY111" fmla="*/ 3542019 h 6858000"/>
              <a:gd name="connsiteX112" fmla="*/ 5087540 w 6096000"/>
              <a:gd name="connsiteY112" fmla="*/ 3552249 h 6858000"/>
              <a:gd name="connsiteX113" fmla="*/ 5087902 w 6096000"/>
              <a:gd name="connsiteY113" fmla="*/ 3553678 h 6858000"/>
              <a:gd name="connsiteX114" fmla="*/ 5091509 w 6096000"/>
              <a:gd name="connsiteY114" fmla="*/ 3568021 h 6858000"/>
              <a:gd name="connsiteX115" fmla="*/ 5091934 w 6096000"/>
              <a:gd name="connsiteY115" fmla="*/ 3569719 h 6858000"/>
              <a:gd name="connsiteX116" fmla="*/ 5089362 w 6096000"/>
              <a:gd name="connsiteY116" fmla="*/ 3586412 h 6858000"/>
              <a:gd name="connsiteX117" fmla="*/ 5092358 w 6096000"/>
              <a:gd name="connsiteY117" fmla="*/ 3597336 h 6858000"/>
              <a:gd name="connsiteX118" fmla="*/ 5084254 w 6096000"/>
              <a:gd name="connsiteY118" fmla="*/ 3606007 h 6858000"/>
              <a:gd name="connsiteX119" fmla="*/ 5084281 w 6096000"/>
              <a:gd name="connsiteY119" fmla="*/ 3641228 h 6858000"/>
              <a:gd name="connsiteX120" fmla="*/ 5091848 w 6096000"/>
              <a:gd name="connsiteY120" fmla="*/ 3653088 h 6858000"/>
              <a:gd name="connsiteX121" fmla="*/ 5097436 w 6096000"/>
              <a:gd name="connsiteY121" fmla="*/ 3664114 h 6858000"/>
              <a:gd name="connsiteX122" fmla="*/ 5097518 w 6096000"/>
              <a:gd name="connsiteY122" fmla="*/ 3665569 h 6858000"/>
              <a:gd name="connsiteX123" fmla="*/ 5099829 w 6096000"/>
              <a:gd name="connsiteY123" fmla="*/ 3707357 h 6858000"/>
              <a:gd name="connsiteX124" fmla="*/ 5114696 w 6096000"/>
              <a:gd name="connsiteY124" fmla="*/ 3778166 h 6858000"/>
              <a:gd name="connsiteX125" fmla="*/ 5135379 w 6096000"/>
              <a:gd name="connsiteY125" fmla="*/ 3878222 h 6858000"/>
              <a:gd name="connsiteX126" fmla="*/ 5130138 w 6096000"/>
              <a:gd name="connsiteY126" fmla="*/ 4048117 h 6858000"/>
              <a:gd name="connsiteX127" fmla="*/ 5090040 w 6096000"/>
              <a:gd name="connsiteY127" fmla="*/ 4219510 h 6858000"/>
              <a:gd name="connsiteX128" fmla="*/ 5092812 w 6096000"/>
              <a:gd name="connsiteY128" fmla="*/ 4411258 h 6858000"/>
              <a:gd name="connsiteX129" fmla="*/ 5084599 w 6096000"/>
              <a:gd name="connsiteY129" fmla="*/ 4488531 h 6858000"/>
              <a:gd name="connsiteX130" fmla="*/ 5084072 w 6096000"/>
              <a:gd name="connsiteY130" fmla="*/ 4539168 h 6858000"/>
              <a:gd name="connsiteX131" fmla="*/ 5068936 w 6096000"/>
              <a:gd name="connsiteY131" fmla="*/ 4625153 h 6858000"/>
              <a:gd name="connsiteX132" fmla="*/ 5059114 w 6096000"/>
              <a:gd name="connsiteY132" fmla="*/ 4733115 h 6858000"/>
              <a:gd name="connsiteX133" fmla="*/ 5037209 w 6096000"/>
              <a:gd name="connsiteY133" fmla="*/ 4844323 h 6858000"/>
              <a:gd name="connsiteX134" fmla="*/ 5020638 w 6096000"/>
              <a:gd name="connsiteY134" fmla="*/ 4877992 h 6858000"/>
              <a:gd name="connsiteX135" fmla="*/ 5006413 w 6096000"/>
              <a:gd name="connsiteY135" fmla="*/ 4925805 h 6858000"/>
              <a:gd name="connsiteX136" fmla="*/ 4971037 w 6096000"/>
              <a:gd name="connsiteY136" fmla="*/ 5009272 h 6858000"/>
              <a:gd name="connsiteX137" fmla="*/ 4963105 w 6096000"/>
              <a:gd name="connsiteY137" fmla="*/ 5111369 h 6858000"/>
              <a:gd name="connsiteX138" fmla="*/ 4976341 w 6096000"/>
              <a:gd name="connsiteY138" fmla="*/ 5210876 h 6858000"/>
              <a:gd name="connsiteX139" fmla="*/ 4980617 w 6096000"/>
              <a:gd name="connsiteY139" fmla="*/ 5269726 h 6858000"/>
              <a:gd name="connsiteX140" fmla="*/ 4997733 w 6096000"/>
              <a:gd name="connsiteY140" fmla="*/ 5464225 h 6858000"/>
              <a:gd name="connsiteX141" fmla="*/ 5001400 w 6096000"/>
              <a:gd name="connsiteY141" fmla="*/ 5594585 h 6858000"/>
              <a:gd name="connsiteX142" fmla="*/ 4983700 w 6096000"/>
              <a:gd name="connsiteY142" fmla="*/ 5667896 h 6858000"/>
              <a:gd name="connsiteX143" fmla="*/ 4968506 w 6096000"/>
              <a:gd name="connsiteY143" fmla="*/ 5769225 h 6858000"/>
              <a:gd name="connsiteX144" fmla="*/ 4969765 w 6096000"/>
              <a:gd name="connsiteY144" fmla="*/ 5823324 h 6858000"/>
              <a:gd name="connsiteX145" fmla="*/ 4966129 w 6096000"/>
              <a:gd name="connsiteY145" fmla="*/ 5862699 h 6858000"/>
              <a:gd name="connsiteX146" fmla="*/ 4970695 w 6096000"/>
              <a:gd name="connsiteY146" fmla="*/ 5906467 h 6858000"/>
              <a:gd name="connsiteX147" fmla="*/ 4991568 w 6096000"/>
              <a:gd name="connsiteY147" fmla="*/ 5939847 h 6858000"/>
              <a:gd name="connsiteX148" fmla="*/ 4986815 w 6096000"/>
              <a:gd name="connsiteY148" fmla="*/ 5973994 h 6858000"/>
              <a:gd name="connsiteX149" fmla="*/ 4987776 w 6096000"/>
              <a:gd name="connsiteY149" fmla="*/ 6089693 h 6858000"/>
              <a:gd name="connsiteX150" fmla="*/ 4991621 w 6096000"/>
              <a:gd name="connsiteY150" fmla="*/ 6224938 h 6858000"/>
              <a:gd name="connsiteX151" fmla="*/ 5017157 w 6096000"/>
              <a:gd name="connsiteY151" fmla="*/ 6370251 h 6858000"/>
              <a:gd name="connsiteX152" fmla="*/ 5040797 w 6096000"/>
              <a:gd name="connsiteY152" fmla="*/ 6541313 h 6858000"/>
              <a:gd name="connsiteX153" fmla="*/ 5045375 w 6096000"/>
              <a:gd name="connsiteY153" fmla="*/ 6640957 h 6858000"/>
              <a:gd name="connsiteX154" fmla="*/ 5058442 w 6096000"/>
              <a:gd name="connsiteY154" fmla="*/ 6705297 h 6858000"/>
              <a:gd name="connsiteX155" fmla="*/ 5071125 w 6096000"/>
              <a:gd name="connsiteY155" fmla="*/ 6759582 h 6858000"/>
              <a:gd name="connsiteX156" fmla="*/ 5069172 w 6096000"/>
              <a:gd name="connsiteY156" fmla="*/ 6817746 h 6858000"/>
              <a:gd name="connsiteX157" fmla="*/ 5072322 w 6096000"/>
              <a:gd name="connsiteY157" fmla="*/ 6843646 h 6858000"/>
              <a:gd name="connsiteX158" fmla="*/ 5091388 w 6096000"/>
              <a:gd name="connsiteY158" fmla="*/ 6857998 h 6858000"/>
              <a:gd name="connsiteX159" fmla="*/ 6096000 w 6096000"/>
              <a:gd name="connsiteY159" fmla="*/ 6857998 h 6858000"/>
              <a:gd name="connsiteX160" fmla="*/ 6096000 w 6096000"/>
              <a:gd name="connsiteY160" fmla="*/ 6858000 h 6858000"/>
              <a:gd name="connsiteX161" fmla="*/ 0 w 6096000"/>
              <a:gd name="connsiteY16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5567517" y="0"/>
                </a:lnTo>
                <a:lnTo>
                  <a:pt x="5566938" y="1705"/>
                </a:lnTo>
                <a:cubicBezTo>
                  <a:pt x="5563126" y="8440"/>
                  <a:pt x="5558112" y="13784"/>
                  <a:pt x="5551594" y="17287"/>
                </a:cubicBezTo>
                <a:cubicBezTo>
                  <a:pt x="5562364" y="82036"/>
                  <a:pt x="5510349" y="69804"/>
                  <a:pt x="5545641" y="130336"/>
                </a:cubicBezTo>
                <a:cubicBezTo>
                  <a:pt x="5526953" y="117589"/>
                  <a:pt x="5536978" y="162458"/>
                  <a:pt x="5538289" y="187093"/>
                </a:cubicBezTo>
                <a:cubicBezTo>
                  <a:pt x="5536205" y="226511"/>
                  <a:pt x="5545722" y="205530"/>
                  <a:pt x="5545790" y="265704"/>
                </a:cubicBezTo>
                <a:cubicBezTo>
                  <a:pt x="5542296" y="317533"/>
                  <a:pt x="5543813" y="325288"/>
                  <a:pt x="5542313" y="354566"/>
                </a:cubicBezTo>
                <a:lnTo>
                  <a:pt x="5524126" y="472000"/>
                </a:lnTo>
                <a:lnTo>
                  <a:pt x="5522170" y="473782"/>
                </a:lnTo>
                <a:cubicBezTo>
                  <a:pt x="5517847" y="482008"/>
                  <a:pt x="5518682" y="487340"/>
                  <a:pt x="5521798" y="491380"/>
                </a:cubicBezTo>
                <a:lnTo>
                  <a:pt x="5536419" y="531675"/>
                </a:lnTo>
                <a:lnTo>
                  <a:pt x="5533435" y="536015"/>
                </a:lnTo>
                <a:lnTo>
                  <a:pt x="5538088" y="572092"/>
                </a:lnTo>
                <a:lnTo>
                  <a:pt x="5536061" y="572511"/>
                </a:lnTo>
                <a:cubicBezTo>
                  <a:pt x="5531611" y="574271"/>
                  <a:pt x="5528529" y="577121"/>
                  <a:pt x="5528218" y="582332"/>
                </a:cubicBezTo>
                <a:cubicBezTo>
                  <a:pt x="5498002" y="573171"/>
                  <a:pt x="5516262" y="585107"/>
                  <a:pt x="5518011" y="601285"/>
                </a:cubicBezTo>
                <a:cubicBezTo>
                  <a:pt x="5508838" y="617831"/>
                  <a:pt x="5480684" y="666964"/>
                  <a:pt x="5473174" y="681608"/>
                </a:cubicBezTo>
                <a:cubicBezTo>
                  <a:pt x="5473102" y="684122"/>
                  <a:pt x="5473033" y="686637"/>
                  <a:pt x="5472963" y="689151"/>
                </a:cubicBezTo>
                <a:lnTo>
                  <a:pt x="5472485" y="689289"/>
                </a:lnTo>
                <a:cubicBezTo>
                  <a:pt x="5471434" y="690905"/>
                  <a:pt x="5470986" y="693376"/>
                  <a:pt x="5471326" y="697222"/>
                </a:cubicBezTo>
                <a:cubicBezTo>
                  <a:pt x="5471606" y="703992"/>
                  <a:pt x="5471884" y="710761"/>
                  <a:pt x="5472164" y="717531"/>
                </a:cubicBezTo>
                <a:lnTo>
                  <a:pt x="5468891" y="722494"/>
                </a:lnTo>
                <a:lnTo>
                  <a:pt x="5463081" y="724368"/>
                </a:lnTo>
                <a:lnTo>
                  <a:pt x="5446981" y="752692"/>
                </a:lnTo>
                <a:cubicBezTo>
                  <a:pt x="5454691" y="764380"/>
                  <a:pt x="5422719" y="808083"/>
                  <a:pt x="5417190" y="816346"/>
                </a:cubicBezTo>
                <a:lnTo>
                  <a:pt x="5388958" y="889417"/>
                </a:lnTo>
                <a:cubicBezTo>
                  <a:pt x="5320491" y="969963"/>
                  <a:pt x="5321907" y="1005331"/>
                  <a:pt x="5307044" y="1063288"/>
                </a:cubicBezTo>
                <a:cubicBezTo>
                  <a:pt x="5313332" y="1111028"/>
                  <a:pt x="5317096" y="1110140"/>
                  <a:pt x="5303837" y="1157176"/>
                </a:cubicBezTo>
                <a:cubicBezTo>
                  <a:pt x="5301103" y="1192124"/>
                  <a:pt x="5301884" y="1197232"/>
                  <a:pt x="5286494" y="1210776"/>
                </a:cubicBezTo>
                <a:lnTo>
                  <a:pt x="5282463" y="1301993"/>
                </a:lnTo>
                <a:lnTo>
                  <a:pt x="5252235" y="1360879"/>
                </a:lnTo>
                <a:lnTo>
                  <a:pt x="5244497" y="1404045"/>
                </a:lnTo>
                <a:lnTo>
                  <a:pt x="5223823" y="1429568"/>
                </a:lnTo>
                <a:lnTo>
                  <a:pt x="5224851" y="1430305"/>
                </a:lnTo>
                <a:cubicBezTo>
                  <a:pt x="5226697" y="1432466"/>
                  <a:pt x="5214738" y="1459891"/>
                  <a:pt x="5212394" y="1463304"/>
                </a:cubicBezTo>
                <a:cubicBezTo>
                  <a:pt x="5209912" y="1477394"/>
                  <a:pt x="5213027" y="1501295"/>
                  <a:pt x="5209958" y="1514846"/>
                </a:cubicBezTo>
                <a:lnTo>
                  <a:pt x="5206417" y="1519731"/>
                </a:lnTo>
                <a:lnTo>
                  <a:pt x="5206640" y="1519929"/>
                </a:lnTo>
                <a:cubicBezTo>
                  <a:pt x="5206490" y="1521210"/>
                  <a:pt x="5209710" y="1543635"/>
                  <a:pt x="5207632" y="1546022"/>
                </a:cubicBezTo>
                <a:lnTo>
                  <a:pt x="5212030" y="1578752"/>
                </a:lnTo>
                <a:cubicBezTo>
                  <a:pt x="5206147" y="1605585"/>
                  <a:pt x="5226381" y="1622803"/>
                  <a:pt x="5203533" y="1647555"/>
                </a:cubicBezTo>
                <a:cubicBezTo>
                  <a:pt x="5198128" y="1672675"/>
                  <a:pt x="5203213" y="1694404"/>
                  <a:pt x="5190877" y="1715685"/>
                </a:cubicBezTo>
                <a:cubicBezTo>
                  <a:pt x="5196815" y="1724301"/>
                  <a:pt x="5198098" y="1732435"/>
                  <a:pt x="5184235" y="1740358"/>
                </a:cubicBezTo>
                <a:cubicBezTo>
                  <a:pt x="5182625" y="1763793"/>
                  <a:pt x="5198368" y="1769422"/>
                  <a:pt x="5181475" y="1784314"/>
                </a:cubicBezTo>
                <a:cubicBezTo>
                  <a:pt x="5205987" y="1797417"/>
                  <a:pt x="5195246" y="1798221"/>
                  <a:pt x="5185845" y="1804434"/>
                </a:cubicBezTo>
                <a:lnTo>
                  <a:pt x="5185068" y="1805316"/>
                </a:lnTo>
                <a:lnTo>
                  <a:pt x="5188593" y="1807109"/>
                </a:lnTo>
                <a:lnTo>
                  <a:pt x="5185920" y="1821003"/>
                </a:lnTo>
                <a:lnTo>
                  <a:pt x="5183543" y="1824832"/>
                </a:lnTo>
                <a:cubicBezTo>
                  <a:pt x="5182284" y="1827468"/>
                  <a:pt x="5181937" y="1829219"/>
                  <a:pt x="5182235" y="1830429"/>
                </a:cubicBezTo>
                <a:lnTo>
                  <a:pt x="5182525" y="1830569"/>
                </a:lnTo>
                <a:lnTo>
                  <a:pt x="5180663" y="1835810"/>
                </a:lnTo>
                <a:cubicBezTo>
                  <a:pt x="5176779" y="1844665"/>
                  <a:pt x="5172297" y="1853278"/>
                  <a:pt x="5167452" y="1861483"/>
                </a:cubicBezTo>
                <a:cubicBezTo>
                  <a:pt x="5179827" y="1866643"/>
                  <a:pt x="5166788" y="1884999"/>
                  <a:pt x="5174266" y="1892417"/>
                </a:cubicBezTo>
                <a:lnTo>
                  <a:pt x="5189262" y="1895114"/>
                </a:lnTo>
                <a:lnTo>
                  <a:pt x="5187100" y="1899379"/>
                </a:lnTo>
                <a:lnTo>
                  <a:pt x="5180471" y="1907867"/>
                </a:lnTo>
                <a:cubicBezTo>
                  <a:pt x="5179609" y="1909162"/>
                  <a:pt x="5179647" y="1909994"/>
                  <a:pt x="5181361" y="1910265"/>
                </a:cubicBezTo>
                <a:cubicBezTo>
                  <a:pt x="5180995" y="1914884"/>
                  <a:pt x="5177893" y="1930292"/>
                  <a:pt x="5178268" y="1935584"/>
                </a:cubicBezTo>
                <a:lnTo>
                  <a:pt x="5183619" y="1942021"/>
                </a:lnTo>
                <a:lnTo>
                  <a:pt x="5184480" y="1945112"/>
                </a:lnTo>
                <a:lnTo>
                  <a:pt x="5172776" y="1961162"/>
                </a:lnTo>
                <a:lnTo>
                  <a:pt x="5168513" y="1969445"/>
                </a:lnTo>
                <a:lnTo>
                  <a:pt x="5126597" y="2024270"/>
                </a:lnTo>
                <a:lnTo>
                  <a:pt x="5119528" y="2107942"/>
                </a:lnTo>
                <a:cubicBezTo>
                  <a:pt x="5089290" y="2138038"/>
                  <a:pt x="5110415" y="2159228"/>
                  <a:pt x="5110356" y="2193455"/>
                </a:cubicBezTo>
                <a:cubicBezTo>
                  <a:pt x="5101302" y="2220953"/>
                  <a:pt x="5110381" y="2224200"/>
                  <a:pt x="5104992" y="2260088"/>
                </a:cubicBezTo>
                <a:cubicBezTo>
                  <a:pt x="5096504" y="2291744"/>
                  <a:pt x="5078225" y="2299003"/>
                  <a:pt x="5059439" y="2335735"/>
                </a:cubicBezTo>
                <a:cubicBezTo>
                  <a:pt x="5029465" y="2329020"/>
                  <a:pt x="5058046" y="2407546"/>
                  <a:pt x="5022061" y="2408995"/>
                </a:cubicBezTo>
                <a:cubicBezTo>
                  <a:pt x="5023289" y="2413465"/>
                  <a:pt x="5019654" y="2441580"/>
                  <a:pt x="5022253" y="2445869"/>
                </a:cubicBezTo>
                <a:cubicBezTo>
                  <a:pt x="5022440" y="2449625"/>
                  <a:pt x="5011241" y="2492743"/>
                  <a:pt x="5011426" y="2496499"/>
                </a:cubicBezTo>
                <a:lnTo>
                  <a:pt x="4994224" y="2549900"/>
                </a:lnTo>
                <a:cubicBezTo>
                  <a:pt x="4992353" y="2564757"/>
                  <a:pt x="4998952" y="2582253"/>
                  <a:pt x="4995245" y="2596456"/>
                </a:cubicBezTo>
                <a:lnTo>
                  <a:pt x="4988570" y="2606088"/>
                </a:lnTo>
                <a:cubicBezTo>
                  <a:pt x="4988504" y="2615842"/>
                  <a:pt x="4988436" y="2625597"/>
                  <a:pt x="4988371" y="2635351"/>
                </a:cubicBezTo>
                <a:lnTo>
                  <a:pt x="4983212" y="2665666"/>
                </a:lnTo>
                <a:lnTo>
                  <a:pt x="4968234" y="2715895"/>
                </a:lnTo>
                <a:lnTo>
                  <a:pt x="4975888" y="2725052"/>
                </a:lnTo>
                <a:lnTo>
                  <a:pt x="4980195" y="2726489"/>
                </a:lnTo>
                <a:lnTo>
                  <a:pt x="4976218" y="2740278"/>
                </a:lnTo>
                <a:lnTo>
                  <a:pt x="4980571" y="2751112"/>
                </a:lnTo>
                <a:lnTo>
                  <a:pt x="4973893" y="2760208"/>
                </a:lnTo>
                <a:lnTo>
                  <a:pt x="4979005" y="2790136"/>
                </a:lnTo>
                <a:lnTo>
                  <a:pt x="4986137" y="2804183"/>
                </a:lnTo>
                <a:cubicBezTo>
                  <a:pt x="4986150" y="2811409"/>
                  <a:pt x="4986162" y="2818634"/>
                  <a:pt x="4986175" y="2825860"/>
                </a:cubicBezTo>
                <a:cubicBezTo>
                  <a:pt x="4987474" y="2843788"/>
                  <a:pt x="4992871" y="2886513"/>
                  <a:pt x="4993936" y="2911749"/>
                </a:cubicBezTo>
                <a:cubicBezTo>
                  <a:pt x="4993313" y="2946689"/>
                  <a:pt x="4980300" y="2954448"/>
                  <a:pt x="4992563" y="2977278"/>
                </a:cubicBezTo>
                <a:cubicBezTo>
                  <a:pt x="4985688" y="2983455"/>
                  <a:pt x="4982051" y="2987749"/>
                  <a:pt x="4980516" y="2991092"/>
                </a:cubicBezTo>
                <a:cubicBezTo>
                  <a:pt x="4975910" y="3001119"/>
                  <a:pt x="4990216" y="3002537"/>
                  <a:pt x="4992801" y="3020247"/>
                </a:cubicBezTo>
                <a:cubicBezTo>
                  <a:pt x="4998517" y="3032637"/>
                  <a:pt x="5013148" y="3051512"/>
                  <a:pt x="5014805" y="3065434"/>
                </a:cubicBezTo>
                <a:cubicBezTo>
                  <a:pt x="4998836" y="3057428"/>
                  <a:pt x="5016840" y="3105196"/>
                  <a:pt x="5002733" y="3103777"/>
                </a:cubicBezTo>
                <a:cubicBezTo>
                  <a:pt x="5022381" y="3124610"/>
                  <a:pt x="4997365" y="3128169"/>
                  <a:pt x="5002941" y="3151828"/>
                </a:cubicBezTo>
                <a:cubicBezTo>
                  <a:pt x="5010264" y="3163902"/>
                  <a:pt x="5011356" y="3171780"/>
                  <a:pt x="5002883" y="3180546"/>
                </a:cubicBezTo>
                <a:cubicBezTo>
                  <a:pt x="5038586" y="3236545"/>
                  <a:pt x="5003723" y="3210316"/>
                  <a:pt x="5016711" y="3258677"/>
                </a:cubicBezTo>
                <a:lnTo>
                  <a:pt x="5017918" y="3262610"/>
                </a:lnTo>
                <a:lnTo>
                  <a:pt x="5011672" y="3277179"/>
                </a:lnTo>
                <a:lnTo>
                  <a:pt x="5009344" y="3278130"/>
                </a:lnTo>
                <a:lnTo>
                  <a:pt x="5026770" y="3325671"/>
                </a:lnTo>
                <a:lnTo>
                  <a:pt x="5024571" y="3332072"/>
                </a:lnTo>
                <a:lnTo>
                  <a:pt x="5041705" y="3362948"/>
                </a:lnTo>
                <a:lnTo>
                  <a:pt x="5047477" y="3378959"/>
                </a:lnTo>
                <a:lnTo>
                  <a:pt x="5060758" y="3407057"/>
                </a:lnTo>
                <a:lnTo>
                  <a:pt x="5058968" y="3409825"/>
                </a:lnTo>
                <a:lnTo>
                  <a:pt x="5062667" y="3415218"/>
                </a:lnTo>
                <a:lnTo>
                  <a:pt x="5060928" y="3419880"/>
                </a:lnTo>
                <a:lnTo>
                  <a:pt x="5062923" y="3424545"/>
                </a:lnTo>
                <a:cubicBezTo>
                  <a:pt x="5063537" y="3433967"/>
                  <a:pt x="5063494" y="3466028"/>
                  <a:pt x="5064623" y="3476412"/>
                </a:cubicBezTo>
                <a:lnTo>
                  <a:pt x="5069684" y="3486850"/>
                </a:lnTo>
                <a:lnTo>
                  <a:pt x="5063339" y="3496391"/>
                </a:lnTo>
                <a:lnTo>
                  <a:pt x="5070139" y="3531201"/>
                </a:lnTo>
                <a:lnTo>
                  <a:pt x="5079896" y="3542019"/>
                </a:lnTo>
                <a:lnTo>
                  <a:pt x="5087540" y="3552249"/>
                </a:lnTo>
                <a:lnTo>
                  <a:pt x="5087902" y="3553678"/>
                </a:lnTo>
                <a:lnTo>
                  <a:pt x="5091509" y="3568021"/>
                </a:lnTo>
                <a:lnTo>
                  <a:pt x="5091934" y="3569719"/>
                </a:lnTo>
                <a:lnTo>
                  <a:pt x="5089362" y="3586412"/>
                </a:lnTo>
                <a:lnTo>
                  <a:pt x="5092358" y="3597336"/>
                </a:lnTo>
                <a:lnTo>
                  <a:pt x="5084254" y="3606007"/>
                </a:lnTo>
                <a:cubicBezTo>
                  <a:pt x="5084262" y="3617747"/>
                  <a:pt x="5084273" y="3629488"/>
                  <a:pt x="5084281" y="3641228"/>
                </a:cubicBezTo>
                <a:lnTo>
                  <a:pt x="5091848" y="3653088"/>
                </a:lnTo>
                <a:lnTo>
                  <a:pt x="5097436" y="3664114"/>
                </a:lnTo>
                <a:cubicBezTo>
                  <a:pt x="5097463" y="3664599"/>
                  <a:pt x="5097491" y="3665084"/>
                  <a:pt x="5097518" y="3665569"/>
                </a:cubicBezTo>
                <a:cubicBezTo>
                  <a:pt x="5097915" y="3672776"/>
                  <a:pt x="5096966" y="3688591"/>
                  <a:pt x="5099829" y="3707357"/>
                </a:cubicBezTo>
                <a:cubicBezTo>
                  <a:pt x="5100505" y="3724716"/>
                  <a:pt x="5118078" y="3760234"/>
                  <a:pt x="5114696" y="3778166"/>
                </a:cubicBezTo>
                <a:cubicBezTo>
                  <a:pt x="5141627" y="3845122"/>
                  <a:pt x="5125427" y="3821305"/>
                  <a:pt x="5135379" y="3878222"/>
                </a:cubicBezTo>
                <a:cubicBezTo>
                  <a:pt x="5161519" y="3905047"/>
                  <a:pt x="5125417" y="4015047"/>
                  <a:pt x="5130138" y="4048117"/>
                </a:cubicBezTo>
                <a:cubicBezTo>
                  <a:pt x="5081804" y="4192084"/>
                  <a:pt x="5096262" y="4158987"/>
                  <a:pt x="5090040" y="4219510"/>
                </a:cubicBezTo>
                <a:cubicBezTo>
                  <a:pt x="5104553" y="4280033"/>
                  <a:pt x="5065380" y="4345686"/>
                  <a:pt x="5092812" y="4411258"/>
                </a:cubicBezTo>
                <a:cubicBezTo>
                  <a:pt x="5090630" y="4437329"/>
                  <a:pt x="5083878" y="4473140"/>
                  <a:pt x="5084599" y="4488531"/>
                </a:cubicBezTo>
                <a:cubicBezTo>
                  <a:pt x="5084423" y="4505410"/>
                  <a:pt x="5084248" y="4522289"/>
                  <a:pt x="5084072" y="4539168"/>
                </a:cubicBezTo>
                <a:cubicBezTo>
                  <a:pt x="5072114" y="4567830"/>
                  <a:pt x="5064305" y="4588197"/>
                  <a:pt x="5068936" y="4625153"/>
                </a:cubicBezTo>
                <a:cubicBezTo>
                  <a:pt x="5077433" y="4662889"/>
                  <a:pt x="5065899" y="4679357"/>
                  <a:pt x="5059114" y="4733115"/>
                </a:cubicBezTo>
                <a:cubicBezTo>
                  <a:pt x="5068687" y="4752352"/>
                  <a:pt x="5055370" y="4832308"/>
                  <a:pt x="5037209" y="4844323"/>
                </a:cubicBezTo>
                <a:cubicBezTo>
                  <a:pt x="5033444" y="4857054"/>
                  <a:pt x="5040194" y="4871554"/>
                  <a:pt x="5020638" y="4877992"/>
                </a:cubicBezTo>
                <a:cubicBezTo>
                  <a:pt x="4997151" y="4888353"/>
                  <a:pt x="5034418" y="4931200"/>
                  <a:pt x="5006413" y="4925805"/>
                </a:cubicBezTo>
                <a:cubicBezTo>
                  <a:pt x="5031964" y="4956261"/>
                  <a:pt x="4982840" y="4982633"/>
                  <a:pt x="4971037" y="5009272"/>
                </a:cubicBezTo>
                <a:cubicBezTo>
                  <a:pt x="4973259" y="5034036"/>
                  <a:pt x="4968375" y="5053859"/>
                  <a:pt x="4963105" y="5111369"/>
                </a:cubicBezTo>
                <a:cubicBezTo>
                  <a:pt x="4973224" y="5141336"/>
                  <a:pt x="4937413" y="5161742"/>
                  <a:pt x="4976341" y="5210876"/>
                </a:cubicBezTo>
                <a:cubicBezTo>
                  <a:pt x="4972455" y="5212581"/>
                  <a:pt x="4977054" y="5227501"/>
                  <a:pt x="4980617" y="5269726"/>
                </a:cubicBezTo>
                <a:cubicBezTo>
                  <a:pt x="4984182" y="5311951"/>
                  <a:pt x="4990390" y="5400671"/>
                  <a:pt x="4997733" y="5464225"/>
                </a:cubicBezTo>
                <a:cubicBezTo>
                  <a:pt x="5001765" y="5536542"/>
                  <a:pt x="4990225" y="5517959"/>
                  <a:pt x="5001400" y="5594585"/>
                </a:cubicBezTo>
                <a:cubicBezTo>
                  <a:pt x="4999908" y="5619318"/>
                  <a:pt x="4974042" y="5647975"/>
                  <a:pt x="4983700" y="5667896"/>
                </a:cubicBezTo>
                <a:cubicBezTo>
                  <a:pt x="4976834" y="5696311"/>
                  <a:pt x="4975579" y="5738356"/>
                  <a:pt x="4968506" y="5769225"/>
                </a:cubicBezTo>
                <a:cubicBezTo>
                  <a:pt x="4968926" y="5787258"/>
                  <a:pt x="4969344" y="5805291"/>
                  <a:pt x="4969765" y="5823324"/>
                </a:cubicBezTo>
                <a:cubicBezTo>
                  <a:pt x="4966122" y="5853058"/>
                  <a:pt x="4965608" y="5838948"/>
                  <a:pt x="4966129" y="5862699"/>
                </a:cubicBezTo>
                <a:lnTo>
                  <a:pt x="4970695" y="5906467"/>
                </a:lnTo>
                <a:lnTo>
                  <a:pt x="4991568" y="5939847"/>
                </a:lnTo>
                <a:cubicBezTo>
                  <a:pt x="4998848" y="5955713"/>
                  <a:pt x="4974731" y="5940131"/>
                  <a:pt x="4986815" y="5973994"/>
                </a:cubicBezTo>
                <a:cubicBezTo>
                  <a:pt x="4961187" y="5997051"/>
                  <a:pt x="4983444" y="6032039"/>
                  <a:pt x="4987776" y="6089693"/>
                </a:cubicBezTo>
                <a:lnTo>
                  <a:pt x="4991621" y="6224938"/>
                </a:lnTo>
                <a:cubicBezTo>
                  <a:pt x="4988442" y="6270972"/>
                  <a:pt x="5008962" y="6317522"/>
                  <a:pt x="5017157" y="6370251"/>
                </a:cubicBezTo>
                <a:cubicBezTo>
                  <a:pt x="5025353" y="6422980"/>
                  <a:pt x="5039938" y="6490855"/>
                  <a:pt x="5040797" y="6541313"/>
                </a:cubicBezTo>
                <a:cubicBezTo>
                  <a:pt x="5039898" y="6576319"/>
                  <a:pt x="5031912" y="6591883"/>
                  <a:pt x="5045375" y="6640957"/>
                </a:cubicBezTo>
                <a:cubicBezTo>
                  <a:pt x="5057505" y="6669536"/>
                  <a:pt x="5052276" y="6675394"/>
                  <a:pt x="5058442" y="6705297"/>
                </a:cubicBezTo>
                <a:cubicBezTo>
                  <a:pt x="5057367" y="6727133"/>
                  <a:pt x="5067901" y="6732087"/>
                  <a:pt x="5071125" y="6759582"/>
                </a:cubicBezTo>
                <a:cubicBezTo>
                  <a:pt x="5055614" y="6796071"/>
                  <a:pt x="5051656" y="6769544"/>
                  <a:pt x="5069172" y="6817746"/>
                </a:cubicBezTo>
                <a:cubicBezTo>
                  <a:pt x="5060956" y="6828354"/>
                  <a:pt x="5064525" y="6836369"/>
                  <a:pt x="5072322" y="6843646"/>
                </a:cubicBezTo>
                <a:lnTo>
                  <a:pt x="5091388" y="6857998"/>
                </a:lnTo>
                <a:lnTo>
                  <a:pt x="6096000" y="6857998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44C681-7090-EC1A-D016-5848C9B84C4C}"/>
              </a:ext>
            </a:extLst>
          </p:cNvPr>
          <p:cNvSpPr txBox="1"/>
          <p:nvPr/>
        </p:nvSpPr>
        <p:spPr>
          <a:xfrm>
            <a:off x="336885" y="1303867"/>
            <a:ext cx="4204636" cy="47988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  <a:latin typeface="+mj-lt"/>
              </a:rPr>
              <a:t>Data collected is stored into four separate tables</a:t>
            </a:r>
          </a:p>
          <a:p>
            <a:pPr marL="3429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2"/>
              </a:solidFill>
              <a:latin typeface="+mj-lt"/>
            </a:endParaRPr>
          </a:p>
          <a:p>
            <a:pPr marL="3429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  <a:latin typeface="+mj-lt"/>
              </a:rPr>
              <a:t>Shown on the right is the ERD and relationships between the tables</a:t>
            </a:r>
          </a:p>
          <a:p>
            <a:pPr marL="800100" lvl="1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  <a:latin typeface="+mj-lt"/>
              </a:rPr>
              <a:t>This is how the tables are later joined to create a master table</a:t>
            </a:r>
          </a:p>
          <a:p>
            <a:pPr marL="3429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62FB7C2-309B-9A65-C35E-38BD948FC062}"/>
              </a:ext>
            </a:extLst>
          </p:cNvPr>
          <p:cNvSpPr txBox="1">
            <a:spLocks/>
          </p:cNvSpPr>
          <p:nvPr/>
        </p:nvSpPr>
        <p:spPr>
          <a:xfrm>
            <a:off x="336884" y="365126"/>
            <a:ext cx="4541522" cy="117580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Database Integration</a:t>
            </a:r>
            <a:endParaRPr lang="en-US" sz="3600" dirty="0">
              <a:solidFill>
                <a:schemeClr val="tx2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9CA8E04-70EE-1814-82B4-81F98E6521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3807" y="365126"/>
            <a:ext cx="7482568" cy="5983748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E3951C8-4500-DDF2-A8A3-5DB77E2FC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96240E-C573-234B-A5E3-DA0A99988C7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2696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131BAD53-4E89-4F62-BBB7-26359763E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3" name="Freeform: Shape 1032">
            <a:extLst>
              <a:ext uri="{FF2B5EF4-FFF2-40B4-BE49-F238E27FC236}">
                <a16:creationId xmlns:a16="http://schemas.microsoft.com/office/drawing/2014/main" id="{62756DA2-40EB-4C6F-B962-5822FFB54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653438" cy="6858000"/>
          </a:xfrm>
          <a:custGeom>
            <a:avLst/>
            <a:gdLst>
              <a:gd name="connsiteX0" fmla="*/ 0 w 6096000"/>
              <a:gd name="connsiteY0" fmla="*/ 0 h 6858000"/>
              <a:gd name="connsiteX1" fmla="*/ 5567517 w 6096000"/>
              <a:gd name="connsiteY1" fmla="*/ 0 h 6858000"/>
              <a:gd name="connsiteX2" fmla="*/ 5566938 w 6096000"/>
              <a:gd name="connsiteY2" fmla="*/ 1705 h 6858000"/>
              <a:gd name="connsiteX3" fmla="*/ 5551594 w 6096000"/>
              <a:gd name="connsiteY3" fmla="*/ 17287 h 6858000"/>
              <a:gd name="connsiteX4" fmla="*/ 5545641 w 6096000"/>
              <a:gd name="connsiteY4" fmla="*/ 130336 h 6858000"/>
              <a:gd name="connsiteX5" fmla="*/ 5538289 w 6096000"/>
              <a:gd name="connsiteY5" fmla="*/ 187093 h 6858000"/>
              <a:gd name="connsiteX6" fmla="*/ 5545790 w 6096000"/>
              <a:gd name="connsiteY6" fmla="*/ 265704 h 6858000"/>
              <a:gd name="connsiteX7" fmla="*/ 5542313 w 6096000"/>
              <a:gd name="connsiteY7" fmla="*/ 354566 h 6858000"/>
              <a:gd name="connsiteX8" fmla="*/ 5524126 w 6096000"/>
              <a:gd name="connsiteY8" fmla="*/ 472000 h 6858000"/>
              <a:gd name="connsiteX9" fmla="*/ 5522170 w 6096000"/>
              <a:gd name="connsiteY9" fmla="*/ 473782 h 6858000"/>
              <a:gd name="connsiteX10" fmla="*/ 5521798 w 6096000"/>
              <a:gd name="connsiteY10" fmla="*/ 491380 h 6858000"/>
              <a:gd name="connsiteX11" fmla="*/ 5536419 w 6096000"/>
              <a:gd name="connsiteY11" fmla="*/ 531675 h 6858000"/>
              <a:gd name="connsiteX12" fmla="*/ 5533435 w 6096000"/>
              <a:gd name="connsiteY12" fmla="*/ 536015 h 6858000"/>
              <a:gd name="connsiteX13" fmla="*/ 5538088 w 6096000"/>
              <a:gd name="connsiteY13" fmla="*/ 572092 h 6858000"/>
              <a:gd name="connsiteX14" fmla="*/ 5536061 w 6096000"/>
              <a:gd name="connsiteY14" fmla="*/ 572511 h 6858000"/>
              <a:gd name="connsiteX15" fmla="*/ 5528218 w 6096000"/>
              <a:gd name="connsiteY15" fmla="*/ 582332 h 6858000"/>
              <a:gd name="connsiteX16" fmla="*/ 5518011 w 6096000"/>
              <a:gd name="connsiteY16" fmla="*/ 601285 h 6858000"/>
              <a:gd name="connsiteX17" fmla="*/ 5473174 w 6096000"/>
              <a:gd name="connsiteY17" fmla="*/ 681608 h 6858000"/>
              <a:gd name="connsiteX18" fmla="*/ 5472963 w 6096000"/>
              <a:gd name="connsiteY18" fmla="*/ 689151 h 6858000"/>
              <a:gd name="connsiteX19" fmla="*/ 5472485 w 6096000"/>
              <a:gd name="connsiteY19" fmla="*/ 689289 h 6858000"/>
              <a:gd name="connsiteX20" fmla="*/ 5471326 w 6096000"/>
              <a:gd name="connsiteY20" fmla="*/ 697222 h 6858000"/>
              <a:gd name="connsiteX21" fmla="*/ 5472164 w 6096000"/>
              <a:gd name="connsiteY21" fmla="*/ 717531 h 6858000"/>
              <a:gd name="connsiteX22" fmla="*/ 5468891 w 6096000"/>
              <a:gd name="connsiteY22" fmla="*/ 722494 h 6858000"/>
              <a:gd name="connsiteX23" fmla="*/ 5463081 w 6096000"/>
              <a:gd name="connsiteY23" fmla="*/ 724368 h 6858000"/>
              <a:gd name="connsiteX24" fmla="*/ 5446981 w 6096000"/>
              <a:gd name="connsiteY24" fmla="*/ 752692 h 6858000"/>
              <a:gd name="connsiteX25" fmla="*/ 5417190 w 6096000"/>
              <a:gd name="connsiteY25" fmla="*/ 816346 h 6858000"/>
              <a:gd name="connsiteX26" fmla="*/ 5388958 w 6096000"/>
              <a:gd name="connsiteY26" fmla="*/ 889417 h 6858000"/>
              <a:gd name="connsiteX27" fmla="*/ 5307044 w 6096000"/>
              <a:gd name="connsiteY27" fmla="*/ 1063288 h 6858000"/>
              <a:gd name="connsiteX28" fmla="*/ 5303837 w 6096000"/>
              <a:gd name="connsiteY28" fmla="*/ 1157176 h 6858000"/>
              <a:gd name="connsiteX29" fmla="*/ 5286494 w 6096000"/>
              <a:gd name="connsiteY29" fmla="*/ 1210776 h 6858000"/>
              <a:gd name="connsiteX30" fmla="*/ 5282463 w 6096000"/>
              <a:gd name="connsiteY30" fmla="*/ 1301993 h 6858000"/>
              <a:gd name="connsiteX31" fmla="*/ 5252235 w 6096000"/>
              <a:gd name="connsiteY31" fmla="*/ 1360879 h 6858000"/>
              <a:gd name="connsiteX32" fmla="*/ 5244497 w 6096000"/>
              <a:gd name="connsiteY32" fmla="*/ 1404045 h 6858000"/>
              <a:gd name="connsiteX33" fmla="*/ 5223823 w 6096000"/>
              <a:gd name="connsiteY33" fmla="*/ 1429568 h 6858000"/>
              <a:gd name="connsiteX34" fmla="*/ 5224851 w 6096000"/>
              <a:gd name="connsiteY34" fmla="*/ 1430305 h 6858000"/>
              <a:gd name="connsiteX35" fmla="*/ 5212394 w 6096000"/>
              <a:gd name="connsiteY35" fmla="*/ 1463304 h 6858000"/>
              <a:gd name="connsiteX36" fmla="*/ 5209958 w 6096000"/>
              <a:gd name="connsiteY36" fmla="*/ 1514846 h 6858000"/>
              <a:gd name="connsiteX37" fmla="*/ 5206417 w 6096000"/>
              <a:gd name="connsiteY37" fmla="*/ 1519731 h 6858000"/>
              <a:gd name="connsiteX38" fmla="*/ 5206640 w 6096000"/>
              <a:gd name="connsiteY38" fmla="*/ 1519929 h 6858000"/>
              <a:gd name="connsiteX39" fmla="*/ 5207632 w 6096000"/>
              <a:gd name="connsiteY39" fmla="*/ 1546022 h 6858000"/>
              <a:gd name="connsiteX40" fmla="*/ 5212030 w 6096000"/>
              <a:gd name="connsiteY40" fmla="*/ 1578752 h 6858000"/>
              <a:gd name="connsiteX41" fmla="*/ 5203533 w 6096000"/>
              <a:gd name="connsiteY41" fmla="*/ 1647555 h 6858000"/>
              <a:gd name="connsiteX42" fmla="*/ 5190877 w 6096000"/>
              <a:gd name="connsiteY42" fmla="*/ 1715685 h 6858000"/>
              <a:gd name="connsiteX43" fmla="*/ 5184235 w 6096000"/>
              <a:gd name="connsiteY43" fmla="*/ 1740358 h 6858000"/>
              <a:gd name="connsiteX44" fmla="*/ 5181475 w 6096000"/>
              <a:gd name="connsiteY44" fmla="*/ 1784314 h 6858000"/>
              <a:gd name="connsiteX45" fmla="*/ 5185845 w 6096000"/>
              <a:gd name="connsiteY45" fmla="*/ 1804434 h 6858000"/>
              <a:gd name="connsiteX46" fmla="*/ 5185068 w 6096000"/>
              <a:gd name="connsiteY46" fmla="*/ 1805316 h 6858000"/>
              <a:gd name="connsiteX47" fmla="*/ 5188593 w 6096000"/>
              <a:gd name="connsiteY47" fmla="*/ 1807109 h 6858000"/>
              <a:gd name="connsiteX48" fmla="*/ 5185920 w 6096000"/>
              <a:gd name="connsiteY48" fmla="*/ 1821003 h 6858000"/>
              <a:gd name="connsiteX49" fmla="*/ 5183543 w 6096000"/>
              <a:gd name="connsiteY49" fmla="*/ 1824832 h 6858000"/>
              <a:gd name="connsiteX50" fmla="*/ 5182235 w 6096000"/>
              <a:gd name="connsiteY50" fmla="*/ 1830429 h 6858000"/>
              <a:gd name="connsiteX51" fmla="*/ 5182525 w 6096000"/>
              <a:gd name="connsiteY51" fmla="*/ 1830569 h 6858000"/>
              <a:gd name="connsiteX52" fmla="*/ 5180663 w 6096000"/>
              <a:gd name="connsiteY52" fmla="*/ 1835810 h 6858000"/>
              <a:gd name="connsiteX53" fmla="*/ 5167452 w 6096000"/>
              <a:gd name="connsiteY53" fmla="*/ 1861483 h 6858000"/>
              <a:gd name="connsiteX54" fmla="*/ 5174266 w 6096000"/>
              <a:gd name="connsiteY54" fmla="*/ 1892417 h 6858000"/>
              <a:gd name="connsiteX55" fmla="*/ 5189262 w 6096000"/>
              <a:gd name="connsiteY55" fmla="*/ 1895114 h 6858000"/>
              <a:gd name="connsiteX56" fmla="*/ 5187100 w 6096000"/>
              <a:gd name="connsiteY56" fmla="*/ 1899379 h 6858000"/>
              <a:gd name="connsiteX57" fmla="*/ 5180471 w 6096000"/>
              <a:gd name="connsiteY57" fmla="*/ 1907867 h 6858000"/>
              <a:gd name="connsiteX58" fmla="*/ 5181361 w 6096000"/>
              <a:gd name="connsiteY58" fmla="*/ 1910265 h 6858000"/>
              <a:gd name="connsiteX59" fmla="*/ 5178268 w 6096000"/>
              <a:gd name="connsiteY59" fmla="*/ 1935584 h 6858000"/>
              <a:gd name="connsiteX60" fmla="*/ 5183619 w 6096000"/>
              <a:gd name="connsiteY60" fmla="*/ 1942021 h 6858000"/>
              <a:gd name="connsiteX61" fmla="*/ 5184480 w 6096000"/>
              <a:gd name="connsiteY61" fmla="*/ 1945112 h 6858000"/>
              <a:gd name="connsiteX62" fmla="*/ 5172776 w 6096000"/>
              <a:gd name="connsiteY62" fmla="*/ 1961162 h 6858000"/>
              <a:gd name="connsiteX63" fmla="*/ 5168513 w 6096000"/>
              <a:gd name="connsiteY63" fmla="*/ 1969445 h 6858000"/>
              <a:gd name="connsiteX64" fmla="*/ 5126597 w 6096000"/>
              <a:gd name="connsiteY64" fmla="*/ 2024270 h 6858000"/>
              <a:gd name="connsiteX65" fmla="*/ 5119528 w 6096000"/>
              <a:gd name="connsiteY65" fmla="*/ 2107942 h 6858000"/>
              <a:gd name="connsiteX66" fmla="*/ 5110356 w 6096000"/>
              <a:gd name="connsiteY66" fmla="*/ 2193455 h 6858000"/>
              <a:gd name="connsiteX67" fmla="*/ 5104992 w 6096000"/>
              <a:gd name="connsiteY67" fmla="*/ 2260088 h 6858000"/>
              <a:gd name="connsiteX68" fmla="*/ 5059439 w 6096000"/>
              <a:gd name="connsiteY68" fmla="*/ 2335735 h 6858000"/>
              <a:gd name="connsiteX69" fmla="*/ 5022061 w 6096000"/>
              <a:gd name="connsiteY69" fmla="*/ 2408995 h 6858000"/>
              <a:gd name="connsiteX70" fmla="*/ 5022253 w 6096000"/>
              <a:gd name="connsiteY70" fmla="*/ 2445869 h 6858000"/>
              <a:gd name="connsiteX71" fmla="*/ 5011426 w 6096000"/>
              <a:gd name="connsiteY71" fmla="*/ 2496499 h 6858000"/>
              <a:gd name="connsiteX72" fmla="*/ 4994224 w 6096000"/>
              <a:gd name="connsiteY72" fmla="*/ 2549900 h 6858000"/>
              <a:gd name="connsiteX73" fmla="*/ 4995245 w 6096000"/>
              <a:gd name="connsiteY73" fmla="*/ 2596456 h 6858000"/>
              <a:gd name="connsiteX74" fmla="*/ 4988570 w 6096000"/>
              <a:gd name="connsiteY74" fmla="*/ 2606088 h 6858000"/>
              <a:gd name="connsiteX75" fmla="*/ 4988371 w 6096000"/>
              <a:gd name="connsiteY75" fmla="*/ 2635351 h 6858000"/>
              <a:gd name="connsiteX76" fmla="*/ 4983212 w 6096000"/>
              <a:gd name="connsiteY76" fmla="*/ 2665666 h 6858000"/>
              <a:gd name="connsiteX77" fmla="*/ 4968234 w 6096000"/>
              <a:gd name="connsiteY77" fmla="*/ 2715895 h 6858000"/>
              <a:gd name="connsiteX78" fmla="*/ 4975888 w 6096000"/>
              <a:gd name="connsiteY78" fmla="*/ 2725052 h 6858000"/>
              <a:gd name="connsiteX79" fmla="*/ 4980195 w 6096000"/>
              <a:gd name="connsiteY79" fmla="*/ 2726489 h 6858000"/>
              <a:gd name="connsiteX80" fmla="*/ 4976218 w 6096000"/>
              <a:gd name="connsiteY80" fmla="*/ 2740278 h 6858000"/>
              <a:gd name="connsiteX81" fmla="*/ 4980571 w 6096000"/>
              <a:gd name="connsiteY81" fmla="*/ 2751112 h 6858000"/>
              <a:gd name="connsiteX82" fmla="*/ 4973893 w 6096000"/>
              <a:gd name="connsiteY82" fmla="*/ 2760208 h 6858000"/>
              <a:gd name="connsiteX83" fmla="*/ 4979005 w 6096000"/>
              <a:gd name="connsiteY83" fmla="*/ 2790136 h 6858000"/>
              <a:gd name="connsiteX84" fmla="*/ 4986137 w 6096000"/>
              <a:gd name="connsiteY84" fmla="*/ 2804183 h 6858000"/>
              <a:gd name="connsiteX85" fmla="*/ 4986175 w 6096000"/>
              <a:gd name="connsiteY85" fmla="*/ 2825860 h 6858000"/>
              <a:gd name="connsiteX86" fmla="*/ 4993936 w 6096000"/>
              <a:gd name="connsiteY86" fmla="*/ 2911749 h 6858000"/>
              <a:gd name="connsiteX87" fmla="*/ 4992563 w 6096000"/>
              <a:gd name="connsiteY87" fmla="*/ 2977278 h 6858000"/>
              <a:gd name="connsiteX88" fmla="*/ 4980516 w 6096000"/>
              <a:gd name="connsiteY88" fmla="*/ 2991092 h 6858000"/>
              <a:gd name="connsiteX89" fmla="*/ 4992801 w 6096000"/>
              <a:gd name="connsiteY89" fmla="*/ 3020247 h 6858000"/>
              <a:gd name="connsiteX90" fmla="*/ 5014805 w 6096000"/>
              <a:gd name="connsiteY90" fmla="*/ 3065434 h 6858000"/>
              <a:gd name="connsiteX91" fmla="*/ 5002733 w 6096000"/>
              <a:gd name="connsiteY91" fmla="*/ 3103777 h 6858000"/>
              <a:gd name="connsiteX92" fmla="*/ 5002941 w 6096000"/>
              <a:gd name="connsiteY92" fmla="*/ 3151828 h 6858000"/>
              <a:gd name="connsiteX93" fmla="*/ 5002883 w 6096000"/>
              <a:gd name="connsiteY93" fmla="*/ 3180546 h 6858000"/>
              <a:gd name="connsiteX94" fmla="*/ 5016711 w 6096000"/>
              <a:gd name="connsiteY94" fmla="*/ 3258677 h 6858000"/>
              <a:gd name="connsiteX95" fmla="*/ 5017918 w 6096000"/>
              <a:gd name="connsiteY95" fmla="*/ 3262610 h 6858000"/>
              <a:gd name="connsiteX96" fmla="*/ 5011672 w 6096000"/>
              <a:gd name="connsiteY96" fmla="*/ 3277179 h 6858000"/>
              <a:gd name="connsiteX97" fmla="*/ 5009344 w 6096000"/>
              <a:gd name="connsiteY97" fmla="*/ 3278130 h 6858000"/>
              <a:gd name="connsiteX98" fmla="*/ 5026770 w 6096000"/>
              <a:gd name="connsiteY98" fmla="*/ 3325671 h 6858000"/>
              <a:gd name="connsiteX99" fmla="*/ 5024571 w 6096000"/>
              <a:gd name="connsiteY99" fmla="*/ 3332072 h 6858000"/>
              <a:gd name="connsiteX100" fmla="*/ 5041705 w 6096000"/>
              <a:gd name="connsiteY100" fmla="*/ 3362948 h 6858000"/>
              <a:gd name="connsiteX101" fmla="*/ 5047477 w 6096000"/>
              <a:gd name="connsiteY101" fmla="*/ 3378959 h 6858000"/>
              <a:gd name="connsiteX102" fmla="*/ 5060758 w 6096000"/>
              <a:gd name="connsiteY102" fmla="*/ 3407057 h 6858000"/>
              <a:gd name="connsiteX103" fmla="*/ 5058968 w 6096000"/>
              <a:gd name="connsiteY103" fmla="*/ 3409825 h 6858000"/>
              <a:gd name="connsiteX104" fmla="*/ 5062667 w 6096000"/>
              <a:gd name="connsiteY104" fmla="*/ 3415218 h 6858000"/>
              <a:gd name="connsiteX105" fmla="*/ 5060928 w 6096000"/>
              <a:gd name="connsiteY105" fmla="*/ 3419880 h 6858000"/>
              <a:gd name="connsiteX106" fmla="*/ 5062923 w 6096000"/>
              <a:gd name="connsiteY106" fmla="*/ 3424545 h 6858000"/>
              <a:gd name="connsiteX107" fmla="*/ 5064623 w 6096000"/>
              <a:gd name="connsiteY107" fmla="*/ 3476412 h 6858000"/>
              <a:gd name="connsiteX108" fmla="*/ 5069684 w 6096000"/>
              <a:gd name="connsiteY108" fmla="*/ 3486850 h 6858000"/>
              <a:gd name="connsiteX109" fmla="*/ 5063339 w 6096000"/>
              <a:gd name="connsiteY109" fmla="*/ 3496391 h 6858000"/>
              <a:gd name="connsiteX110" fmla="*/ 5070139 w 6096000"/>
              <a:gd name="connsiteY110" fmla="*/ 3531201 h 6858000"/>
              <a:gd name="connsiteX111" fmla="*/ 5079896 w 6096000"/>
              <a:gd name="connsiteY111" fmla="*/ 3542019 h 6858000"/>
              <a:gd name="connsiteX112" fmla="*/ 5087540 w 6096000"/>
              <a:gd name="connsiteY112" fmla="*/ 3552249 h 6858000"/>
              <a:gd name="connsiteX113" fmla="*/ 5087902 w 6096000"/>
              <a:gd name="connsiteY113" fmla="*/ 3553678 h 6858000"/>
              <a:gd name="connsiteX114" fmla="*/ 5091509 w 6096000"/>
              <a:gd name="connsiteY114" fmla="*/ 3568021 h 6858000"/>
              <a:gd name="connsiteX115" fmla="*/ 5091934 w 6096000"/>
              <a:gd name="connsiteY115" fmla="*/ 3569719 h 6858000"/>
              <a:gd name="connsiteX116" fmla="*/ 5089362 w 6096000"/>
              <a:gd name="connsiteY116" fmla="*/ 3586412 h 6858000"/>
              <a:gd name="connsiteX117" fmla="*/ 5092358 w 6096000"/>
              <a:gd name="connsiteY117" fmla="*/ 3597336 h 6858000"/>
              <a:gd name="connsiteX118" fmla="*/ 5084254 w 6096000"/>
              <a:gd name="connsiteY118" fmla="*/ 3606007 h 6858000"/>
              <a:gd name="connsiteX119" fmla="*/ 5084281 w 6096000"/>
              <a:gd name="connsiteY119" fmla="*/ 3641228 h 6858000"/>
              <a:gd name="connsiteX120" fmla="*/ 5091848 w 6096000"/>
              <a:gd name="connsiteY120" fmla="*/ 3653088 h 6858000"/>
              <a:gd name="connsiteX121" fmla="*/ 5097436 w 6096000"/>
              <a:gd name="connsiteY121" fmla="*/ 3664114 h 6858000"/>
              <a:gd name="connsiteX122" fmla="*/ 5097518 w 6096000"/>
              <a:gd name="connsiteY122" fmla="*/ 3665569 h 6858000"/>
              <a:gd name="connsiteX123" fmla="*/ 5099829 w 6096000"/>
              <a:gd name="connsiteY123" fmla="*/ 3707357 h 6858000"/>
              <a:gd name="connsiteX124" fmla="*/ 5114696 w 6096000"/>
              <a:gd name="connsiteY124" fmla="*/ 3778166 h 6858000"/>
              <a:gd name="connsiteX125" fmla="*/ 5135379 w 6096000"/>
              <a:gd name="connsiteY125" fmla="*/ 3878222 h 6858000"/>
              <a:gd name="connsiteX126" fmla="*/ 5130138 w 6096000"/>
              <a:gd name="connsiteY126" fmla="*/ 4048117 h 6858000"/>
              <a:gd name="connsiteX127" fmla="*/ 5090040 w 6096000"/>
              <a:gd name="connsiteY127" fmla="*/ 4219510 h 6858000"/>
              <a:gd name="connsiteX128" fmla="*/ 5092812 w 6096000"/>
              <a:gd name="connsiteY128" fmla="*/ 4411258 h 6858000"/>
              <a:gd name="connsiteX129" fmla="*/ 5084599 w 6096000"/>
              <a:gd name="connsiteY129" fmla="*/ 4488531 h 6858000"/>
              <a:gd name="connsiteX130" fmla="*/ 5084072 w 6096000"/>
              <a:gd name="connsiteY130" fmla="*/ 4539168 h 6858000"/>
              <a:gd name="connsiteX131" fmla="*/ 5068936 w 6096000"/>
              <a:gd name="connsiteY131" fmla="*/ 4625153 h 6858000"/>
              <a:gd name="connsiteX132" fmla="*/ 5059114 w 6096000"/>
              <a:gd name="connsiteY132" fmla="*/ 4733115 h 6858000"/>
              <a:gd name="connsiteX133" fmla="*/ 5037209 w 6096000"/>
              <a:gd name="connsiteY133" fmla="*/ 4844323 h 6858000"/>
              <a:gd name="connsiteX134" fmla="*/ 5020638 w 6096000"/>
              <a:gd name="connsiteY134" fmla="*/ 4877992 h 6858000"/>
              <a:gd name="connsiteX135" fmla="*/ 5006413 w 6096000"/>
              <a:gd name="connsiteY135" fmla="*/ 4925805 h 6858000"/>
              <a:gd name="connsiteX136" fmla="*/ 4971037 w 6096000"/>
              <a:gd name="connsiteY136" fmla="*/ 5009272 h 6858000"/>
              <a:gd name="connsiteX137" fmla="*/ 4963105 w 6096000"/>
              <a:gd name="connsiteY137" fmla="*/ 5111369 h 6858000"/>
              <a:gd name="connsiteX138" fmla="*/ 4976341 w 6096000"/>
              <a:gd name="connsiteY138" fmla="*/ 5210876 h 6858000"/>
              <a:gd name="connsiteX139" fmla="*/ 4980617 w 6096000"/>
              <a:gd name="connsiteY139" fmla="*/ 5269726 h 6858000"/>
              <a:gd name="connsiteX140" fmla="*/ 4997733 w 6096000"/>
              <a:gd name="connsiteY140" fmla="*/ 5464225 h 6858000"/>
              <a:gd name="connsiteX141" fmla="*/ 5001400 w 6096000"/>
              <a:gd name="connsiteY141" fmla="*/ 5594585 h 6858000"/>
              <a:gd name="connsiteX142" fmla="*/ 4983700 w 6096000"/>
              <a:gd name="connsiteY142" fmla="*/ 5667896 h 6858000"/>
              <a:gd name="connsiteX143" fmla="*/ 4968506 w 6096000"/>
              <a:gd name="connsiteY143" fmla="*/ 5769225 h 6858000"/>
              <a:gd name="connsiteX144" fmla="*/ 4969765 w 6096000"/>
              <a:gd name="connsiteY144" fmla="*/ 5823324 h 6858000"/>
              <a:gd name="connsiteX145" fmla="*/ 4966129 w 6096000"/>
              <a:gd name="connsiteY145" fmla="*/ 5862699 h 6858000"/>
              <a:gd name="connsiteX146" fmla="*/ 4970695 w 6096000"/>
              <a:gd name="connsiteY146" fmla="*/ 5906467 h 6858000"/>
              <a:gd name="connsiteX147" fmla="*/ 4991568 w 6096000"/>
              <a:gd name="connsiteY147" fmla="*/ 5939847 h 6858000"/>
              <a:gd name="connsiteX148" fmla="*/ 4986815 w 6096000"/>
              <a:gd name="connsiteY148" fmla="*/ 5973994 h 6858000"/>
              <a:gd name="connsiteX149" fmla="*/ 4987776 w 6096000"/>
              <a:gd name="connsiteY149" fmla="*/ 6089693 h 6858000"/>
              <a:gd name="connsiteX150" fmla="*/ 4991621 w 6096000"/>
              <a:gd name="connsiteY150" fmla="*/ 6224938 h 6858000"/>
              <a:gd name="connsiteX151" fmla="*/ 5017157 w 6096000"/>
              <a:gd name="connsiteY151" fmla="*/ 6370251 h 6858000"/>
              <a:gd name="connsiteX152" fmla="*/ 5040797 w 6096000"/>
              <a:gd name="connsiteY152" fmla="*/ 6541313 h 6858000"/>
              <a:gd name="connsiteX153" fmla="*/ 5045375 w 6096000"/>
              <a:gd name="connsiteY153" fmla="*/ 6640957 h 6858000"/>
              <a:gd name="connsiteX154" fmla="*/ 5058442 w 6096000"/>
              <a:gd name="connsiteY154" fmla="*/ 6705297 h 6858000"/>
              <a:gd name="connsiteX155" fmla="*/ 5071125 w 6096000"/>
              <a:gd name="connsiteY155" fmla="*/ 6759582 h 6858000"/>
              <a:gd name="connsiteX156" fmla="*/ 5069172 w 6096000"/>
              <a:gd name="connsiteY156" fmla="*/ 6817746 h 6858000"/>
              <a:gd name="connsiteX157" fmla="*/ 5072322 w 6096000"/>
              <a:gd name="connsiteY157" fmla="*/ 6843646 h 6858000"/>
              <a:gd name="connsiteX158" fmla="*/ 5091388 w 6096000"/>
              <a:gd name="connsiteY158" fmla="*/ 6857998 h 6858000"/>
              <a:gd name="connsiteX159" fmla="*/ 6096000 w 6096000"/>
              <a:gd name="connsiteY159" fmla="*/ 6857998 h 6858000"/>
              <a:gd name="connsiteX160" fmla="*/ 6096000 w 6096000"/>
              <a:gd name="connsiteY160" fmla="*/ 6858000 h 6858000"/>
              <a:gd name="connsiteX161" fmla="*/ 0 w 6096000"/>
              <a:gd name="connsiteY16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5567517" y="0"/>
                </a:lnTo>
                <a:lnTo>
                  <a:pt x="5566938" y="1705"/>
                </a:lnTo>
                <a:cubicBezTo>
                  <a:pt x="5563126" y="8440"/>
                  <a:pt x="5558112" y="13784"/>
                  <a:pt x="5551594" y="17287"/>
                </a:cubicBezTo>
                <a:cubicBezTo>
                  <a:pt x="5562364" y="82036"/>
                  <a:pt x="5510349" y="69804"/>
                  <a:pt x="5545641" y="130336"/>
                </a:cubicBezTo>
                <a:cubicBezTo>
                  <a:pt x="5526953" y="117589"/>
                  <a:pt x="5536978" y="162458"/>
                  <a:pt x="5538289" y="187093"/>
                </a:cubicBezTo>
                <a:cubicBezTo>
                  <a:pt x="5536205" y="226511"/>
                  <a:pt x="5545722" y="205530"/>
                  <a:pt x="5545790" y="265704"/>
                </a:cubicBezTo>
                <a:cubicBezTo>
                  <a:pt x="5542296" y="317533"/>
                  <a:pt x="5543813" y="325288"/>
                  <a:pt x="5542313" y="354566"/>
                </a:cubicBezTo>
                <a:lnTo>
                  <a:pt x="5524126" y="472000"/>
                </a:lnTo>
                <a:lnTo>
                  <a:pt x="5522170" y="473782"/>
                </a:lnTo>
                <a:cubicBezTo>
                  <a:pt x="5517847" y="482008"/>
                  <a:pt x="5518682" y="487340"/>
                  <a:pt x="5521798" y="491380"/>
                </a:cubicBezTo>
                <a:lnTo>
                  <a:pt x="5536419" y="531675"/>
                </a:lnTo>
                <a:lnTo>
                  <a:pt x="5533435" y="536015"/>
                </a:lnTo>
                <a:lnTo>
                  <a:pt x="5538088" y="572092"/>
                </a:lnTo>
                <a:lnTo>
                  <a:pt x="5536061" y="572511"/>
                </a:lnTo>
                <a:cubicBezTo>
                  <a:pt x="5531611" y="574271"/>
                  <a:pt x="5528529" y="577121"/>
                  <a:pt x="5528218" y="582332"/>
                </a:cubicBezTo>
                <a:cubicBezTo>
                  <a:pt x="5498002" y="573171"/>
                  <a:pt x="5516262" y="585107"/>
                  <a:pt x="5518011" y="601285"/>
                </a:cubicBezTo>
                <a:cubicBezTo>
                  <a:pt x="5508838" y="617831"/>
                  <a:pt x="5480684" y="666964"/>
                  <a:pt x="5473174" y="681608"/>
                </a:cubicBezTo>
                <a:cubicBezTo>
                  <a:pt x="5473102" y="684122"/>
                  <a:pt x="5473033" y="686637"/>
                  <a:pt x="5472963" y="689151"/>
                </a:cubicBezTo>
                <a:lnTo>
                  <a:pt x="5472485" y="689289"/>
                </a:lnTo>
                <a:cubicBezTo>
                  <a:pt x="5471434" y="690905"/>
                  <a:pt x="5470986" y="693376"/>
                  <a:pt x="5471326" y="697222"/>
                </a:cubicBezTo>
                <a:cubicBezTo>
                  <a:pt x="5471606" y="703992"/>
                  <a:pt x="5471884" y="710761"/>
                  <a:pt x="5472164" y="717531"/>
                </a:cubicBezTo>
                <a:lnTo>
                  <a:pt x="5468891" y="722494"/>
                </a:lnTo>
                <a:lnTo>
                  <a:pt x="5463081" y="724368"/>
                </a:lnTo>
                <a:lnTo>
                  <a:pt x="5446981" y="752692"/>
                </a:lnTo>
                <a:cubicBezTo>
                  <a:pt x="5454691" y="764380"/>
                  <a:pt x="5422719" y="808083"/>
                  <a:pt x="5417190" y="816346"/>
                </a:cubicBezTo>
                <a:lnTo>
                  <a:pt x="5388958" y="889417"/>
                </a:lnTo>
                <a:cubicBezTo>
                  <a:pt x="5320491" y="969963"/>
                  <a:pt x="5321907" y="1005331"/>
                  <a:pt x="5307044" y="1063288"/>
                </a:cubicBezTo>
                <a:cubicBezTo>
                  <a:pt x="5313332" y="1111028"/>
                  <a:pt x="5317096" y="1110140"/>
                  <a:pt x="5303837" y="1157176"/>
                </a:cubicBezTo>
                <a:cubicBezTo>
                  <a:pt x="5301103" y="1192124"/>
                  <a:pt x="5301884" y="1197232"/>
                  <a:pt x="5286494" y="1210776"/>
                </a:cubicBezTo>
                <a:lnTo>
                  <a:pt x="5282463" y="1301993"/>
                </a:lnTo>
                <a:lnTo>
                  <a:pt x="5252235" y="1360879"/>
                </a:lnTo>
                <a:lnTo>
                  <a:pt x="5244497" y="1404045"/>
                </a:lnTo>
                <a:lnTo>
                  <a:pt x="5223823" y="1429568"/>
                </a:lnTo>
                <a:lnTo>
                  <a:pt x="5224851" y="1430305"/>
                </a:lnTo>
                <a:cubicBezTo>
                  <a:pt x="5226697" y="1432466"/>
                  <a:pt x="5214738" y="1459891"/>
                  <a:pt x="5212394" y="1463304"/>
                </a:cubicBezTo>
                <a:cubicBezTo>
                  <a:pt x="5209912" y="1477394"/>
                  <a:pt x="5213027" y="1501295"/>
                  <a:pt x="5209958" y="1514846"/>
                </a:cubicBezTo>
                <a:lnTo>
                  <a:pt x="5206417" y="1519731"/>
                </a:lnTo>
                <a:lnTo>
                  <a:pt x="5206640" y="1519929"/>
                </a:lnTo>
                <a:cubicBezTo>
                  <a:pt x="5206490" y="1521210"/>
                  <a:pt x="5209710" y="1543635"/>
                  <a:pt x="5207632" y="1546022"/>
                </a:cubicBezTo>
                <a:lnTo>
                  <a:pt x="5212030" y="1578752"/>
                </a:lnTo>
                <a:cubicBezTo>
                  <a:pt x="5206147" y="1605585"/>
                  <a:pt x="5226381" y="1622803"/>
                  <a:pt x="5203533" y="1647555"/>
                </a:cubicBezTo>
                <a:cubicBezTo>
                  <a:pt x="5198128" y="1672675"/>
                  <a:pt x="5203213" y="1694404"/>
                  <a:pt x="5190877" y="1715685"/>
                </a:cubicBezTo>
                <a:cubicBezTo>
                  <a:pt x="5196815" y="1724301"/>
                  <a:pt x="5198098" y="1732435"/>
                  <a:pt x="5184235" y="1740358"/>
                </a:cubicBezTo>
                <a:cubicBezTo>
                  <a:pt x="5182625" y="1763793"/>
                  <a:pt x="5198368" y="1769422"/>
                  <a:pt x="5181475" y="1784314"/>
                </a:cubicBezTo>
                <a:cubicBezTo>
                  <a:pt x="5205987" y="1797417"/>
                  <a:pt x="5195246" y="1798221"/>
                  <a:pt x="5185845" y="1804434"/>
                </a:cubicBezTo>
                <a:lnTo>
                  <a:pt x="5185068" y="1805316"/>
                </a:lnTo>
                <a:lnTo>
                  <a:pt x="5188593" y="1807109"/>
                </a:lnTo>
                <a:lnTo>
                  <a:pt x="5185920" y="1821003"/>
                </a:lnTo>
                <a:lnTo>
                  <a:pt x="5183543" y="1824832"/>
                </a:lnTo>
                <a:cubicBezTo>
                  <a:pt x="5182284" y="1827468"/>
                  <a:pt x="5181937" y="1829219"/>
                  <a:pt x="5182235" y="1830429"/>
                </a:cubicBezTo>
                <a:lnTo>
                  <a:pt x="5182525" y="1830569"/>
                </a:lnTo>
                <a:lnTo>
                  <a:pt x="5180663" y="1835810"/>
                </a:lnTo>
                <a:cubicBezTo>
                  <a:pt x="5176779" y="1844665"/>
                  <a:pt x="5172297" y="1853278"/>
                  <a:pt x="5167452" y="1861483"/>
                </a:cubicBezTo>
                <a:cubicBezTo>
                  <a:pt x="5179827" y="1866643"/>
                  <a:pt x="5166788" y="1884999"/>
                  <a:pt x="5174266" y="1892417"/>
                </a:cubicBezTo>
                <a:lnTo>
                  <a:pt x="5189262" y="1895114"/>
                </a:lnTo>
                <a:lnTo>
                  <a:pt x="5187100" y="1899379"/>
                </a:lnTo>
                <a:lnTo>
                  <a:pt x="5180471" y="1907867"/>
                </a:lnTo>
                <a:cubicBezTo>
                  <a:pt x="5179609" y="1909162"/>
                  <a:pt x="5179647" y="1909994"/>
                  <a:pt x="5181361" y="1910265"/>
                </a:cubicBezTo>
                <a:cubicBezTo>
                  <a:pt x="5180995" y="1914884"/>
                  <a:pt x="5177893" y="1930292"/>
                  <a:pt x="5178268" y="1935584"/>
                </a:cubicBezTo>
                <a:lnTo>
                  <a:pt x="5183619" y="1942021"/>
                </a:lnTo>
                <a:lnTo>
                  <a:pt x="5184480" y="1945112"/>
                </a:lnTo>
                <a:lnTo>
                  <a:pt x="5172776" y="1961162"/>
                </a:lnTo>
                <a:lnTo>
                  <a:pt x="5168513" y="1969445"/>
                </a:lnTo>
                <a:lnTo>
                  <a:pt x="5126597" y="2024270"/>
                </a:lnTo>
                <a:lnTo>
                  <a:pt x="5119528" y="2107942"/>
                </a:lnTo>
                <a:cubicBezTo>
                  <a:pt x="5089290" y="2138038"/>
                  <a:pt x="5110415" y="2159228"/>
                  <a:pt x="5110356" y="2193455"/>
                </a:cubicBezTo>
                <a:cubicBezTo>
                  <a:pt x="5101302" y="2220953"/>
                  <a:pt x="5110381" y="2224200"/>
                  <a:pt x="5104992" y="2260088"/>
                </a:cubicBezTo>
                <a:cubicBezTo>
                  <a:pt x="5096504" y="2291744"/>
                  <a:pt x="5078225" y="2299003"/>
                  <a:pt x="5059439" y="2335735"/>
                </a:cubicBezTo>
                <a:cubicBezTo>
                  <a:pt x="5029465" y="2329020"/>
                  <a:pt x="5058046" y="2407546"/>
                  <a:pt x="5022061" y="2408995"/>
                </a:cubicBezTo>
                <a:cubicBezTo>
                  <a:pt x="5023289" y="2413465"/>
                  <a:pt x="5019654" y="2441580"/>
                  <a:pt x="5022253" y="2445869"/>
                </a:cubicBezTo>
                <a:cubicBezTo>
                  <a:pt x="5022440" y="2449625"/>
                  <a:pt x="5011241" y="2492743"/>
                  <a:pt x="5011426" y="2496499"/>
                </a:cubicBezTo>
                <a:lnTo>
                  <a:pt x="4994224" y="2549900"/>
                </a:lnTo>
                <a:cubicBezTo>
                  <a:pt x="4992353" y="2564757"/>
                  <a:pt x="4998952" y="2582253"/>
                  <a:pt x="4995245" y="2596456"/>
                </a:cubicBezTo>
                <a:lnTo>
                  <a:pt x="4988570" y="2606088"/>
                </a:lnTo>
                <a:cubicBezTo>
                  <a:pt x="4988504" y="2615842"/>
                  <a:pt x="4988436" y="2625597"/>
                  <a:pt x="4988371" y="2635351"/>
                </a:cubicBezTo>
                <a:lnTo>
                  <a:pt x="4983212" y="2665666"/>
                </a:lnTo>
                <a:lnTo>
                  <a:pt x="4968234" y="2715895"/>
                </a:lnTo>
                <a:lnTo>
                  <a:pt x="4975888" y="2725052"/>
                </a:lnTo>
                <a:lnTo>
                  <a:pt x="4980195" y="2726489"/>
                </a:lnTo>
                <a:lnTo>
                  <a:pt x="4976218" y="2740278"/>
                </a:lnTo>
                <a:lnTo>
                  <a:pt x="4980571" y="2751112"/>
                </a:lnTo>
                <a:lnTo>
                  <a:pt x="4973893" y="2760208"/>
                </a:lnTo>
                <a:lnTo>
                  <a:pt x="4979005" y="2790136"/>
                </a:lnTo>
                <a:lnTo>
                  <a:pt x="4986137" y="2804183"/>
                </a:lnTo>
                <a:cubicBezTo>
                  <a:pt x="4986150" y="2811409"/>
                  <a:pt x="4986162" y="2818634"/>
                  <a:pt x="4986175" y="2825860"/>
                </a:cubicBezTo>
                <a:cubicBezTo>
                  <a:pt x="4987474" y="2843788"/>
                  <a:pt x="4992871" y="2886513"/>
                  <a:pt x="4993936" y="2911749"/>
                </a:cubicBezTo>
                <a:cubicBezTo>
                  <a:pt x="4993313" y="2946689"/>
                  <a:pt x="4980300" y="2954448"/>
                  <a:pt x="4992563" y="2977278"/>
                </a:cubicBezTo>
                <a:cubicBezTo>
                  <a:pt x="4985688" y="2983455"/>
                  <a:pt x="4982051" y="2987749"/>
                  <a:pt x="4980516" y="2991092"/>
                </a:cubicBezTo>
                <a:cubicBezTo>
                  <a:pt x="4975910" y="3001119"/>
                  <a:pt x="4990216" y="3002537"/>
                  <a:pt x="4992801" y="3020247"/>
                </a:cubicBezTo>
                <a:cubicBezTo>
                  <a:pt x="4998517" y="3032637"/>
                  <a:pt x="5013148" y="3051512"/>
                  <a:pt x="5014805" y="3065434"/>
                </a:cubicBezTo>
                <a:cubicBezTo>
                  <a:pt x="4998836" y="3057428"/>
                  <a:pt x="5016840" y="3105196"/>
                  <a:pt x="5002733" y="3103777"/>
                </a:cubicBezTo>
                <a:cubicBezTo>
                  <a:pt x="5022381" y="3124610"/>
                  <a:pt x="4997365" y="3128169"/>
                  <a:pt x="5002941" y="3151828"/>
                </a:cubicBezTo>
                <a:cubicBezTo>
                  <a:pt x="5010264" y="3163902"/>
                  <a:pt x="5011356" y="3171780"/>
                  <a:pt x="5002883" y="3180546"/>
                </a:cubicBezTo>
                <a:cubicBezTo>
                  <a:pt x="5038586" y="3236545"/>
                  <a:pt x="5003723" y="3210316"/>
                  <a:pt x="5016711" y="3258677"/>
                </a:cubicBezTo>
                <a:lnTo>
                  <a:pt x="5017918" y="3262610"/>
                </a:lnTo>
                <a:lnTo>
                  <a:pt x="5011672" y="3277179"/>
                </a:lnTo>
                <a:lnTo>
                  <a:pt x="5009344" y="3278130"/>
                </a:lnTo>
                <a:lnTo>
                  <a:pt x="5026770" y="3325671"/>
                </a:lnTo>
                <a:lnTo>
                  <a:pt x="5024571" y="3332072"/>
                </a:lnTo>
                <a:lnTo>
                  <a:pt x="5041705" y="3362948"/>
                </a:lnTo>
                <a:lnTo>
                  <a:pt x="5047477" y="3378959"/>
                </a:lnTo>
                <a:lnTo>
                  <a:pt x="5060758" y="3407057"/>
                </a:lnTo>
                <a:lnTo>
                  <a:pt x="5058968" y="3409825"/>
                </a:lnTo>
                <a:lnTo>
                  <a:pt x="5062667" y="3415218"/>
                </a:lnTo>
                <a:lnTo>
                  <a:pt x="5060928" y="3419880"/>
                </a:lnTo>
                <a:lnTo>
                  <a:pt x="5062923" y="3424545"/>
                </a:lnTo>
                <a:cubicBezTo>
                  <a:pt x="5063537" y="3433967"/>
                  <a:pt x="5063494" y="3466028"/>
                  <a:pt x="5064623" y="3476412"/>
                </a:cubicBezTo>
                <a:lnTo>
                  <a:pt x="5069684" y="3486850"/>
                </a:lnTo>
                <a:lnTo>
                  <a:pt x="5063339" y="3496391"/>
                </a:lnTo>
                <a:lnTo>
                  <a:pt x="5070139" y="3531201"/>
                </a:lnTo>
                <a:lnTo>
                  <a:pt x="5079896" y="3542019"/>
                </a:lnTo>
                <a:lnTo>
                  <a:pt x="5087540" y="3552249"/>
                </a:lnTo>
                <a:lnTo>
                  <a:pt x="5087902" y="3553678"/>
                </a:lnTo>
                <a:lnTo>
                  <a:pt x="5091509" y="3568021"/>
                </a:lnTo>
                <a:lnTo>
                  <a:pt x="5091934" y="3569719"/>
                </a:lnTo>
                <a:lnTo>
                  <a:pt x="5089362" y="3586412"/>
                </a:lnTo>
                <a:lnTo>
                  <a:pt x="5092358" y="3597336"/>
                </a:lnTo>
                <a:lnTo>
                  <a:pt x="5084254" y="3606007"/>
                </a:lnTo>
                <a:cubicBezTo>
                  <a:pt x="5084262" y="3617747"/>
                  <a:pt x="5084273" y="3629488"/>
                  <a:pt x="5084281" y="3641228"/>
                </a:cubicBezTo>
                <a:lnTo>
                  <a:pt x="5091848" y="3653088"/>
                </a:lnTo>
                <a:lnTo>
                  <a:pt x="5097436" y="3664114"/>
                </a:lnTo>
                <a:cubicBezTo>
                  <a:pt x="5097463" y="3664599"/>
                  <a:pt x="5097491" y="3665084"/>
                  <a:pt x="5097518" y="3665569"/>
                </a:cubicBezTo>
                <a:cubicBezTo>
                  <a:pt x="5097915" y="3672776"/>
                  <a:pt x="5096966" y="3688591"/>
                  <a:pt x="5099829" y="3707357"/>
                </a:cubicBezTo>
                <a:cubicBezTo>
                  <a:pt x="5100505" y="3724716"/>
                  <a:pt x="5118078" y="3760234"/>
                  <a:pt x="5114696" y="3778166"/>
                </a:cubicBezTo>
                <a:cubicBezTo>
                  <a:pt x="5141627" y="3845122"/>
                  <a:pt x="5125427" y="3821305"/>
                  <a:pt x="5135379" y="3878222"/>
                </a:cubicBezTo>
                <a:cubicBezTo>
                  <a:pt x="5161519" y="3905047"/>
                  <a:pt x="5125417" y="4015047"/>
                  <a:pt x="5130138" y="4048117"/>
                </a:cubicBezTo>
                <a:cubicBezTo>
                  <a:pt x="5081804" y="4192084"/>
                  <a:pt x="5096262" y="4158987"/>
                  <a:pt x="5090040" y="4219510"/>
                </a:cubicBezTo>
                <a:cubicBezTo>
                  <a:pt x="5104553" y="4280033"/>
                  <a:pt x="5065380" y="4345686"/>
                  <a:pt x="5092812" y="4411258"/>
                </a:cubicBezTo>
                <a:cubicBezTo>
                  <a:pt x="5090630" y="4437329"/>
                  <a:pt x="5083878" y="4473140"/>
                  <a:pt x="5084599" y="4488531"/>
                </a:cubicBezTo>
                <a:cubicBezTo>
                  <a:pt x="5084423" y="4505410"/>
                  <a:pt x="5084248" y="4522289"/>
                  <a:pt x="5084072" y="4539168"/>
                </a:cubicBezTo>
                <a:cubicBezTo>
                  <a:pt x="5072114" y="4567830"/>
                  <a:pt x="5064305" y="4588197"/>
                  <a:pt x="5068936" y="4625153"/>
                </a:cubicBezTo>
                <a:cubicBezTo>
                  <a:pt x="5077433" y="4662889"/>
                  <a:pt x="5065899" y="4679357"/>
                  <a:pt x="5059114" y="4733115"/>
                </a:cubicBezTo>
                <a:cubicBezTo>
                  <a:pt x="5068687" y="4752352"/>
                  <a:pt x="5055370" y="4832308"/>
                  <a:pt x="5037209" y="4844323"/>
                </a:cubicBezTo>
                <a:cubicBezTo>
                  <a:pt x="5033444" y="4857054"/>
                  <a:pt x="5040194" y="4871554"/>
                  <a:pt x="5020638" y="4877992"/>
                </a:cubicBezTo>
                <a:cubicBezTo>
                  <a:pt x="4997151" y="4888353"/>
                  <a:pt x="5034418" y="4931200"/>
                  <a:pt x="5006413" y="4925805"/>
                </a:cubicBezTo>
                <a:cubicBezTo>
                  <a:pt x="5031964" y="4956261"/>
                  <a:pt x="4982840" y="4982633"/>
                  <a:pt x="4971037" y="5009272"/>
                </a:cubicBezTo>
                <a:cubicBezTo>
                  <a:pt x="4973259" y="5034036"/>
                  <a:pt x="4968375" y="5053859"/>
                  <a:pt x="4963105" y="5111369"/>
                </a:cubicBezTo>
                <a:cubicBezTo>
                  <a:pt x="4973224" y="5141336"/>
                  <a:pt x="4937413" y="5161742"/>
                  <a:pt x="4976341" y="5210876"/>
                </a:cubicBezTo>
                <a:cubicBezTo>
                  <a:pt x="4972455" y="5212581"/>
                  <a:pt x="4977054" y="5227501"/>
                  <a:pt x="4980617" y="5269726"/>
                </a:cubicBezTo>
                <a:cubicBezTo>
                  <a:pt x="4984182" y="5311951"/>
                  <a:pt x="4990390" y="5400671"/>
                  <a:pt x="4997733" y="5464225"/>
                </a:cubicBezTo>
                <a:cubicBezTo>
                  <a:pt x="5001765" y="5536542"/>
                  <a:pt x="4990225" y="5517959"/>
                  <a:pt x="5001400" y="5594585"/>
                </a:cubicBezTo>
                <a:cubicBezTo>
                  <a:pt x="4999908" y="5619318"/>
                  <a:pt x="4974042" y="5647975"/>
                  <a:pt x="4983700" y="5667896"/>
                </a:cubicBezTo>
                <a:cubicBezTo>
                  <a:pt x="4976834" y="5696311"/>
                  <a:pt x="4975579" y="5738356"/>
                  <a:pt x="4968506" y="5769225"/>
                </a:cubicBezTo>
                <a:cubicBezTo>
                  <a:pt x="4968926" y="5787258"/>
                  <a:pt x="4969344" y="5805291"/>
                  <a:pt x="4969765" y="5823324"/>
                </a:cubicBezTo>
                <a:cubicBezTo>
                  <a:pt x="4966122" y="5853058"/>
                  <a:pt x="4965608" y="5838948"/>
                  <a:pt x="4966129" y="5862699"/>
                </a:cubicBezTo>
                <a:lnTo>
                  <a:pt x="4970695" y="5906467"/>
                </a:lnTo>
                <a:lnTo>
                  <a:pt x="4991568" y="5939847"/>
                </a:lnTo>
                <a:cubicBezTo>
                  <a:pt x="4998848" y="5955713"/>
                  <a:pt x="4974731" y="5940131"/>
                  <a:pt x="4986815" y="5973994"/>
                </a:cubicBezTo>
                <a:cubicBezTo>
                  <a:pt x="4961187" y="5997051"/>
                  <a:pt x="4983444" y="6032039"/>
                  <a:pt x="4987776" y="6089693"/>
                </a:cubicBezTo>
                <a:lnTo>
                  <a:pt x="4991621" y="6224938"/>
                </a:lnTo>
                <a:cubicBezTo>
                  <a:pt x="4988442" y="6270972"/>
                  <a:pt x="5008962" y="6317522"/>
                  <a:pt x="5017157" y="6370251"/>
                </a:cubicBezTo>
                <a:cubicBezTo>
                  <a:pt x="5025353" y="6422980"/>
                  <a:pt x="5039938" y="6490855"/>
                  <a:pt x="5040797" y="6541313"/>
                </a:cubicBezTo>
                <a:cubicBezTo>
                  <a:pt x="5039898" y="6576319"/>
                  <a:pt x="5031912" y="6591883"/>
                  <a:pt x="5045375" y="6640957"/>
                </a:cubicBezTo>
                <a:cubicBezTo>
                  <a:pt x="5057505" y="6669536"/>
                  <a:pt x="5052276" y="6675394"/>
                  <a:pt x="5058442" y="6705297"/>
                </a:cubicBezTo>
                <a:cubicBezTo>
                  <a:pt x="5057367" y="6727133"/>
                  <a:pt x="5067901" y="6732087"/>
                  <a:pt x="5071125" y="6759582"/>
                </a:cubicBezTo>
                <a:cubicBezTo>
                  <a:pt x="5055614" y="6796071"/>
                  <a:pt x="5051656" y="6769544"/>
                  <a:pt x="5069172" y="6817746"/>
                </a:cubicBezTo>
                <a:cubicBezTo>
                  <a:pt x="5060956" y="6828354"/>
                  <a:pt x="5064525" y="6836369"/>
                  <a:pt x="5072322" y="6843646"/>
                </a:cubicBezTo>
                <a:lnTo>
                  <a:pt x="5091388" y="6857998"/>
                </a:lnTo>
                <a:lnTo>
                  <a:pt x="6096000" y="6857998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3" name="Rectangle 2">
            <a:extLst>
              <a:ext uri="{FF2B5EF4-FFF2-40B4-BE49-F238E27FC236}">
                <a16:creationId xmlns:a16="http://schemas.microsoft.com/office/drawing/2014/main" id="{88116476-6939-75C5-99DD-F2BF358B19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reeform: Shape 1032">
            <a:extLst>
              <a:ext uri="{FF2B5EF4-FFF2-40B4-BE49-F238E27FC236}">
                <a16:creationId xmlns:a16="http://schemas.microsoft.com/office/drawing/2014/main" id="{6E7365E3-DBBB-C9A6-B5BD-39A9294A8E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653438" cy="6858000"/>
          </a:xfrm>
          <a:custGeom>
            <a:avLst/>
            <a:gdLst>
              <a:gd name="connsiteX0" fmla="*/ 0 w 6096000"/>
              <a:gd name="connsiteY0" fmla="*/ 0 h 6858000"/>
              <a:gd name="connsiteX1" fmla="*/ 5567517 w 6096000"/>
              <a:gd name="connsiteY1" fmla="*/ 0 h 6858000"/>
              <a:gd name="connsiteX2" fmla="*/ 5566938 w 6096000"/>
              <a:gd name="connsiteY2" fmla="*/ 1705 h 6858000"/>
              <a:gd name="connsiteX3" fmla="*/ 5551594 w 6096000"/>
              <a:gd name="connsiteY3" fmla="*/ 17287 h 6858000"/>
              <a:gd name="connsiteX4" fmla="*/ 5545641 w 6096000"/>
              <a:gd name="connsiteY4" fmla="*/ 130336 h 6858000"/>
              <a:gd name="connsiteX5" fmla="*/ 5538289 w 6096000"/>
              <a:gd name="connsiteY5" fmla="*/ 187093 h 6858000"/>
              <a:gd name="connsiteX6" fmla="*/ 5545790 w 6096000"/>
              <a:gd name="connsiteY6" fmla="*/ 265704 h 6858000"/>
              <a:gd name="connsiteX7" fmla="*/ 5542313 w 6096000"/>
              <a:gd name="connsiteY7" fmla="*/ 354566 h 6858000"/>
              <a:gd name="connsiteX8" fmla="*/ 5524126 w 6096000"/>
              <a:gd name="connsiteY8" fmla="*/ 472000 h 6858000"/>
              <a:gd name="connsiteX9" fmla="*/ 5522170 w 6096000"/>
              <a:gd name="connsiteY9" fmla="*/ 473782 h 6858000"/>
              <a:gd name="connsiteX10" fmla="*/ 5521798 w 6096000"/>
              <a:gd name="connsiteY10" fmla="*/ 491380 h 6858000"/>
              <a:gd name="connsiteX11" fmla="*/ 5536419 w 6096000"/>
              <a:gd name="connsiteY11" fmla="*/ 531675 h 6858000"/>
              <a:gd name="connsiteX12" fmla="*/ 5533435 w 6096000"/>
              <a:gd name="connsiteY12" fmla="*/ 536015 h 6858000"/>
              <a:gd name="connsiteX13" fmla="*/ 5538088 w 6096000"/>
              <a:gd name="connsiteY13" fmla="*/ 572092 h 6858000"/>
              <a:gd name="connsiteX14" fmla="*/ 5536061 w 6096000"/>
              <a:gd name="connsiteY14" fmla="*/ 572511 h 6858000"/>
              <a:gd name="connsiteX15" fmla="*/ 5528218 w 6096000"/>
              <a:gd name="connsiteY15" fmla="*/ 582332 h 6858000"/>
              <a:gd name="connsiteX16" fmla="*/ 5518011 w 6096000"/>
              <a:gd name="connsiteY16" fmla="*/ 601285 h 6858000"/>
              <a:gd name="connsiteX17" fmla="*/ 5473174 w 6096000"/>
              <a:gd name="connsiteY17" fmla="*/ 681608 h 6858000"/>
              <a:gd name="connsiteX18" fmla="*/ 5472963 w 6096000"/>
              <a:gd name="connsiteY18" fmla="*/ 689151 h 6858000"/>
              <a:gd name="connsiteX19" fmla="*/ 5472485 w 6096000"/>
              <a:gd name="connsiteY19" fmla="*/ 689289 h 6858000"/>
              <a:gd name="connsiteX20" fmla="*/ 5471326 w 6096000"/>
              <a:gd name="connsiteY20" fmla="*/ 697222 h 6858000"/>
              <a:gd name="connsiteX21" fmla="*/ 5472164 w 6096000"/>
              <a:gd name="connsiteY21" fmla="*/ 717531 h 6858000"/>
              <a:gd name="connsiteX22" fmla="*/ 5468891 w 6096000"/>
              <a:gd name="connsiteY22" fmla="*/ 722494 h 6858000"/>
              <a:gd name="connsiteX23" fmla="*/ 5463081 w 6096000"/>
              <a:gd name="connsiteY23" fmla="*/ 724368 h 6858000"/>
              <a:gd name="connsiteX24" fmla="*/ 5446981 w 6096000"/>
              <a:gd name="connsiteY24" fmla="*/ 752692 h 6858000"/>
              <a:gd name="connsiteX25" fmla="*/ 5417190 w 6096000"/>
              <a:gd name="connsiteY25" fmla="*/ 816346 h 6858000"/>
              <a:gd name="connsiteX26" fmla="*/ 5388958 w 6096000"/>
              <a:gd name="connsiteY26" fmla="*/ 889417 h 6858000"/>
              <a:gd name="connsiteX27" fmla="*/ 5307044 w 6096000"/>
              <a:gd name="connsiteY27" fmla="*/ 1063288 h 6858000"/>
              <a:gd name="connsiteX28" fmla="*/ 5303837 w 6096000"/>
              <a:gd name="connsiteY28" fmla="*/ 1157176 h 6858000"/>
              <a:gd name="connsiteX29" fmla="*/ 5286494 w 6096000"/>
              <a:gd name="connsiteY29" fmla="*/ 1210776 h 6858000"/>
              <a:gd name="connsiteX30" fmla="*/ 5282463 w 6096000"/>
              <a:gd name="connsiteY30" fmla="*/ 1301993 h 6858000"/>
              <a:gd name="connsiteX31" fmla="*/ 5252235 w 6096000"/>
              <a:gd name="connsiteY31" fmla="*/ 1360879 h 6858000"/>
              <a:gd name="connsiteX32" fmla="*/ 5244497 w 6096000"/>
              <a:gd name="connsiteY32" fmla="*/ 1404045 h 6858000"/>
              <a:gd name="connsiteX33" fmla="*/ 5223823 w 6096000"/>
              <a:gd name="connsiteY33" fmla="*/ 1429568 h 6858000"/>
              <a:gd name="connsiteX34" fmla="*/ 5224851 w 6096000"/>
              <a:gd name="connsiteY34" fmla="*/ 1430305 h 6858000"/>
              <a:gd name="connsiteX35" fmla="*/ 5212394 w 6096000"/>
              <a:gd name="connsiteY35" fmla="*/ 1463304 h 6858000"/>
              <a:gd name="connsiteX36" fmla="*/ 5209958 w 6096000"/>
              <a:gd name="connsiteY36" fmla="*/ 1514846 h 6858000"/>
              <a:gd name="connsiteX37" fmla="*/ 5206417 w 6096000"/>
              <a:gd name="connsiteY37" fmla="*/ 1519731 h 6858000"/>
              <a:gd name="connsiteX38" fmla="*/ 5206640 w 6096000"/>
              <a:gd name="connsiteY38" fmla="*/ 1519929 h 6858000"/>
              <a:gd name="connsiteX39" fmla="*/ 5207632 w 6096000"/>
              <a:gd name="connsiteY39" fmla="*/ 1546022 h 6858000"/>
              <a:gd name="connsiteX40" fmla="*/ 5212030 w 6096000"/>
              <a:gd name="connsiteY40" fmla="*/ 1578752 h 6858000"/>
              <a:gd name="connsiteX41" fmla="*/ 5203533 w 6096000"/>
              <a:gd name="connsiteY41" fmla="*/ 1647555 h 6858000"/>
              <a:gd name="connsiteX42" fmla="*/ 5190877 w 6096000"/>
              <a:gd name="connsiteY42" fmla="*/ 1715685 h 6858000"/>
              <a:gd name="connsiteX43" fmla="*/ 5184235 w 6096000"/>
              <a:gd name="connsiteY43" fmla="*/ 1740358 h 6858000"/>
              <a:gd name="connsiteX44" fmla="*/ 5181475 w 6096000"/>
              <a:gd name="connsiteY44" fmla="*/ 1784314 h 6858000"/>
              <a:gd name="connsiteX45" fmla="*/ 5185845 w 6096000"/>
              <a:gd name="connsiteY45" fmla="*/ 1804434 h 6858000"/>
              <a:gd name="connsiteX46" fmla="*/ 5185068 w 6096000"/>
              <a:gd name="connsiteY46" fmla="*/ 1805316 h 6858000"/>
              <a:gd name="connsiteX47" fmla="*/ 5188593 w 6096000"/>
              <a:gd name="connsiteY47" fmla="*/ 1807109 h 6858000"/>
              <a:gd name="connsiteX48" fmla="*/ 5185920 w 6096000"/>
              <a:gd name="connsiteY48" fmla="*/ 1821003 h 6858000"/>
              <a:gd name="connsiteX49" fmla="*/ 5183543 w 6096000"/>
              <a:gd name="connsiteY49" fmla="*/ 1824832 h 6858000"/>
              <a:gd name="connsiteX50" fmla="*/ 5182235 w 6096000"/>
              <a:gd name="connsiteY50" fmla="*/ 1830429 h 6858000"/>
              <a:gd name="connsiteX51" fmla="*/ 5182525 w 6096000"/>
              <a:gd name="connsiteY51" fmla="*/ 1830569 h 6858000"/>
              <a:gd name="connsiteX52" fmla="*/ 5180663 w 6096000"/>
              <a:gd name="connsiteY52" fmla="*/ 1835810 h 6858000"/>
              <a:gd name="connsiteX53" fmla="*/ 5167452 w 6096000"/>
              <a:gd name="connsiteY53" fmla="*/ 1861483 h 6858000"/>
              <a:gd name="connsiteX54" fmla="*/ 5174266 w 6096000"/>
              <a:gd name="connsiteY54" fmla="*/ 1892417 h 6858000"/>
              <a:gd name="connsiteX55" fmla="*/ 5189262 w 6096000"/>
              <a:gd name="connsiteY55" fmla="*/ 1895114 h 6858000"/>
              <a:gd name="connsiteX56" fmla="*/ 5187100 w 6096000"/>
              <a:gd name="connsiteY56" fmla="*/ 1899379 h 6858000"/>
              <a:gd name="connsiteX57" fmla="*/ 5180471 w 6096000"/>
              <a:gd name="connsiteY57" fmla="*/ 1907867 h 6858000"/>
              <a:gd name="connsiteX58" fmla="*/ 5181361 w 6096000"/>
              <a:gd name="connsiteY58" fmla="*/ 1910265 h 6858000"/>
              <a:gd name="connsiteX59" fmla="*/ 5178268 w 6096000"/>
              <a:gd name="connsiteY59" fmla="*/ 1935584 h 6858000"/>
              <a:gd name="connsiteX60" fmla="*/ 5183619 w 6096000"/>
              <a:gd name="connsiteY60" fmla="*/ 1942021 h 6858000"/>
              <a:gd name="connsiteX61" fmla="*/ 5184480 w 6096000"/>
              <a:gd name="connsiteY61" fmla="*/ 1945112 h 6858000"/>
              <a:gd name="connsiteX62" fmla="*/ 5172776 w 6096000"/>
              <a:gd name="connsiteY62" fmla="*/ 1961162 h 6858000"/>
              <a:gd name="connsiteX63" fmla="*/ 5168513 w 6096000"/>
              <a:gd name="connsiteY63" fmla="*/ 1969445 h 6858000"/>
              <a:gd name="connsiteX64" fmla="*/ 5126597 w 6096000"/>
              <a:gd name="connsiteY64" fmla="*/ 2024270 h 6858000"/>
              <a:gd name="connsiteX65" fmla="*/ 5119528 w 6096000"/>
              <a:gd name="connsiteY65" fmla="*/ 2107942 h 6858000"/>
              <a:gd name="connsiteX66" fmla="*/ 5110356 w 6096000"/>
              <a:gd name="connsiteY66" fmla="*/ 2193455 h 6858000"/>
              <a:gd name="connsiteX67" fmla="*/ 5104992 w 6096000"/>
              <a:gd name="connsiteY67" fmla="*/ 2260088 h 6858000"/>
              <a:gd name="connsiteX68" fmla="*/ 5059439 w 6096000"/>
              <a:gd name="connsiteY68" fmla="*/ 2335735 h 6858000"/>
              <a:gd name="connsiteX69" fmla="*/ 5022061 w 6096000"/>
              <a:gd name="connsiteY69" fmla="*/ 2408995 h 6858000"/>
              <a:gd name="connsiteX70" fmla="*/ 5022253 w 6096000"/>
              <a:gd name="connsiteY70" fmla="*/ 2445869 h 6858000"/>
              <a:gd name="connsiteX71" fmla="*/ 5011426 w 6096000"/>
              <a:gd name="connsiteY71" fmla="*/ 2496499 h 6858000"/>
              <a:gd name="connsiteX72" fmla="*/ 4994224 w 6096000"/>
              <a:gd name="connsiteY72" fmla="*/ 2549900 h 6858000"/>
              <a:gd name="connsiteX73" fmla="*/ 4995245 w 6096000"/>
              <a:gd name="connsiteY73" fmla="*/ 2596456 h 6858000"/>
              <a:gd name="connsiteX74" fmla="*/ 4988570 w 6096000"/>
              <a:gd name="connsiteY74" fmla="*/ 2606088 h 6858000"/>
              <a:gd name="connsiteX75" fmla="*/ 4988371 w 6096000"/>
              <a:gd name="connsiteY75" fmla="*/ 2635351 h 6858000"/>
              <a:gd name="connsiteX76" fmla="*/ 4983212 w 6096000"/>
              <a:gd name="connsiteY76" fmla="*/ 2665666 h 6858000"/>
              <a:gd name="connsiteX77" fmla="*/ 4968234 w 6096000"/>
              <a:gd name="connsiteY77" fmla="*/ 2715895 h 6858000"/>
              <a:gd name="connsiteX78" fmla="*/ 4975888 w 6096000"/>
              <a:gd name="connsiteY78" fmla="*/ 2725052 h 6858000"/>
              <a:gd name="connsiteX79" fmla="*/ 4980195 w 6096000"/>
              <a:gd name="connsiteY79" fmla="*/ 2726489 h 6858000"/>
              <a:gd name="connsiteX80" fmla="*/ 4976218 w 6096000"/>
              <a:gd name="connsiteY80" fmla="*/ 2740278 h 6858000"/>
              <a:gd name="connsiteX81" fmla="*/ 4980571 w 6096000"/>
              <a:gd name="connsiteY81" fmla="*/ 2751112 h 6858000"/>
              <a:gd name="connsiteX82" fmla="*/ 4973893 w 6096000"/>
              <a:gd name="connsiteY82" fmla="*/ 2760208 h 6858000"/>
              <a:gd name="connsiteX83" fmla="*/ 4979005 w 6096000"/>
              <a:gd name="connsiteY83" fmla="*/ 2790136 h 6858000"/>
              <a:gd name="connsiteX84" fmla="*/ 4986137 w 6096000"/>
              <a:gd name="connsiteY84" fmla="*/ 2804183 h 6858000"/>
              <a:gd name="connsiteX85" fmla="*/ 4986175 w 6096000"/>
              <a:gd name="connsiteY85" fmla="*/ 2825860 h 6858000"/>
              <a:gd name="connsiteX86" fmla="*/ 4993936 w 6096000"/>
              <a:gd name="connsiteY86" fmla="*/ 2911749 h 6858000"/>
              <a:gd name="connsiteX87" fmla="*/ 4992563 w 6096000"/>
              <a:gd name="connsiteY87" fmla="*/ 2977278 h 6858000"/>
              <a:gd name="connsiteX88" fmla="*/ 4980516 w 6096000"/>
              <a:gd name="connsiteY88" fmla="*/ 2991092 h 6858000"/>
              <a:gd name="connsiteX89" fmla="*/ 4992801 w 6096000"/>
              <a:gd name="connsiteY89" fmla="*/ 3020247 h 6858000"/>
              <a:gd name="connsiteX90" fmla="*/ 5014805 w 6096000"/>
              <a:gd name="connsiteY90" fmla="*/ 3065434 h 6858000"/>
              <a:gd name="connsiteX91" fmla="*/ 5002733 w 6096000"/>
              <a:gd name="connsiteY91" fmla="*/ 3103777 h 6858000"/>
              <a:gd name="connsiteX92" fmla="*/ 5002941 w 6096000"/>
              <a:gd name="connsiteY92" fmla="*/ 3151828 h 6858000"/>
              <a:gd name="connsiteX93" fmla="*/ 5002883 w 6096000"/>
              <a:gd name="connsiteY93" fmla="*/ 3180546 h 6858000"/>
              <a:gd name="connsiteX94" fmla="*/ 5016711 w 6096000"/>
              <a:gd name="connsiteY94" fmla="*/ 3258677 h 6858000"/>
              <a:gd name="connsiteX95" fmla="*/ 5017918 w 6096000"/>
              <a:gd name="connsiteY95" fmla="*/ 3262610 h 6858000"/>
              <a:gd name="connsiteX96" fmla="*/ 5011672 w 6096000"/>
              <a:gd name="connsiteY96" fmla="*/ 3277179 h 6858000"/>
              <a:gd name="connsiteX97" fmla="*/ 5009344 w 6096000"/>
              <a:gd name="connsiteY97" fmla="*/ 3278130 h 6858000"/>
              <a:gd name="connsiteX98" fmla="*/ 5026770 w 6096000"/>
              <a:gd name="connsiteY98" fmla="*/ 3325671 h 6858000"/>
              <a:gd name="connsiteX99" fmla="*/ 5024571 w 6096000"/>
              <a:gd name="connsiteY99" fmla="*/ 3332072 h 6858000"/>
              <a:gd name="connsiteX100" fmla="*/ 5041705 w 6096000"/>
              <a:gd name="connsiteY100" fmla="*/ 3362948 h 6858000"/>
              <a:gd name="connsiteX101" fmla="*/ 5047477 w 6096000"/>
              <a:gd name="connsiteY101" fmla="*/ 3378959 h 6858000"/>
              <a:gd name="connsiteX102" fmla="*/ 5060758 w 6096000"/>
              <a:gd name="connsiteY102" fmla="*/ 3407057 h 6858000"/>
              <a:gd name="connsiteX103" fmla="*/ 5058968 w 6096000"/>
              <a:gd name="connsiteY103" fmla="*/ 3409825 h 6858000"/>
              <a:gd name="connsiteX104" fmla="*/ 5062667 w 6096000"/>
              <a:gd name="connsiteY104" fmla="*/ 3415218 h 6858000"/>
              <a:gd name="connsiteX105" fmla="*/ 5060928 w 6096000"/>
              <a:gd name="connsiteY105" fmla="*/ 3419880 h 6858000"/>
              <a:gd name="connsiteX106" fmla="*/ 5062923 w 6096000"/>
              <a:gd name="connsiteY106" fmla="*/ 3424545 h 6858000"/>
              <a:gd name="connsiteX107" fmla="*/ 5064623 w 6096000"/>
              <a:gd name="connsiteY107" fmla="*/ 3476412 h 6858000"/>
              <a:gd name="connsiteX108" fmla="*/ 5069684 w 6096000"/>
              <a:gd name="connsiteY108" fmla="*/ 3486850 h 6858000"/>
              <a:gd name="connsiteX109" fmla="*/ 5063339 w 6096000"/>
              <a:gd name="connsiteY109" fmla="*/ 3496391 h 6858000"/>
              <a:gd name="connsiteX110" fmla="*/ 5070139 w 6096000"/>
              <a:gd name="connsiteY110" fmla="*/ 3531201 h 6858000"/>
              <a:gd name="connsiteX111" fmla="*/ 5079896 w 6096000"/>
              <a:gd name="connsiteY111" fmla="*/ 3542019 h 6858000"/>
              <a:gd name="connsiteX112" fmla="*/ 5087540 w 6096000"/>
              <a:gd name="connsiteY112" fmla="*/ 3552249 h 6858000"/>
              <a:gd name="connsiteX113" fmla="*/ 5087902 w 6096000"/>
              <a:gd name="connsiteY113" fmla="*/ 3553678 h 6858000"/>
              <a:gd name="connsiteX114" fmla="*/ 5091509 w 6096000"/>
              <a:gd name="connsiteY114" fmla="*/ 3568021 h 6858000"/>
              <a:gd name="connsiteX115" fmla="*/ 5091934 w 6096000"/>
              <a:gd name="connsiteY115" fmla="*/ 3569719 h 6858000"/>
              <a:gd name="connsiteX116" fmla="*/ 5089362 w 6096000"/>
              <a:gd name="connsiteY116" fmla="*/ 3586412 h 6858000"/>
              <a:gd name="connsiteX117" fmla="*/ 5092358 w 6096000"/>
              <a:gd name="connsiteY117" fmla="*/ 3597336 h 6858000"/>
              <a:gd name="connsiteX118" fmla="*/ 5084254 w 6096000"/>
              <a:gd name="connsiteY118" fmla="*/ 3606007 h 6858000"/>
              <a:gd name="connsiteX119" fmla="*/ 5084281 w 6096000"/>
              <a:gd name="connsiteY119" fmla="*/ 3641228 h 6858000"/>
              <a:gd name="connsiteX120" fmla="*/ 5091848 w 6096000"/>
              <a:gd name="connsiteY120" fmla="*/ 3653088 h 6858000"/>
              <a:gd name="connsiteX121" fmla="*/ 5097436 w 6096000"/>
              <a:gd name="connsiteY121" fmla="*/ 3664114 h 6858000"/>
              <a:gd name="connsiteX122" fmla="*/ 5097518 w 6096000"/>
              <a:gd name="connsiteY122" fmla="*/ 3665569 h 6858000"/>
              <a:gd name="connsiteX123" fmla="*/ 5099829 w 6096000"/>
              <a:gd name="connsiteY123" fmla="*/ 3707357 h 6858000"/>
              <a:gd name="connsiteX124" fmla="*/ 5114696 w 6096000"/>
              <a:gd name="connsiteY124" fmla="*/ 3778166 h 6858000"/>
              <a:gd name="connsiteX125" fmla="*/ 5135379 w 6096000"/>
              <a:gd name="connsiteY125" fmla="*/ 3878222 h 6858000"/>
              <a:gd name="connsiteX126" fmla="*/ 5130138 w 6096000"/>
              <a:gd name="connsiteY126" fmla="*/ 4048117 h 6858000"/>
              <a:gd name="connsiteX127" fmla="*/ 5090040 w 6096000"/>
              <a:gd name="connsiteY127" fmla="*/ 4219510 h 6858000"/>
              <a:gd name="connsiteX128" fmla="*/ 5092812 w 6096000"/>
              <a:gd name="connsiteY128" fmla="*/ 4411258 h 6858000"/>
              <a:gd name="connsiteX129" fmla="*/ 5084599 w 6096000"/>
              <a:gd name="connsiteY129" fmla="*/ 4488531 h 6858000"/>
              <a:gd name="connsiteX130" fmla="*/ 5084072 w 6096000"/>
              <a:gd name="connsiteY130" fmla="*/ 4539168 h 6858000"/>
              <a:gd name="connsiteX131" fmla="*/ 5068936 w 6096000"/>
              <a:gd name="connsiteY131" fmla="*/ 4625153 h 6858000"/>
              <a:gd name="connsiteX132" fmla="*/ 5059114 w 6096000"/>
              <a:gd name="connsiteY132" fmla="*/ 4733115 h 6858000"/>
              <a:gd name="connsiteX133" fmla="*/ 5037209 w 6096000"/>
              <a:gd name="connsiteY133" fmla="*/ 4844323 h 6858000"/>
              <a:gd name="connsiteX134" fmla="*/ 5020638 w 6096000"/>
              <a:gd name="connsiteY134" fmla="*/ 4877992 h 6858000"/>
              <a:gd name="connsiteX135" fmla="*/ 5006413 w 6096000"/>
              <a:gd name="connsiteY135" fmla="*/ 4925805 h 6858000"/>
              <a:gd name="connsiteX136" fmla="*/ 4971037 w 6096000"/>
              <a:gd name="connsiteY136" fmla="*/ 5009272 h 6858000"/>
              <a:gd name="connsiteX137" fmla="*/ 4963105 w 6096000"/>
              <a:gd name="connsiteY137" fmla="*/ 5111369 h 6858000"/>
              <a:gd name="connsiteX138" fmla="*/ 4976341 w 6096000"/>
              <a:gd name="connsiteY138" fmla="*/ 5210876 h 6858000"/>
              <a:gd name="connsiteX139" fmla="*/ 4980617 w 6096000"/>
              <a:gd name="connsiteY139" fmla="*/ 5269726 h 6858000"/>
              <a:gd name="connsiteX140" fmla="*/ 4997733 w 6096000"/>
              <a:gd name="connsiteY140" fmla="*/ 5464225 h 6858000"/>
              <a:gd name="connsiteX141" fmla="*/ 5001400 w 6096000"/>
              <a:gd name="connsiteY141" fmla="*/ 5594585 h 6858000"/>
              <a:gd name="connsiteX142" fmla="*/ 4983700 w 6096000"/>
              <a:gd name="connsiteY142" fmla="*/ 5667896 h 6858000"/>
              <a:gd name="connsiteX143" fmla="*/ 4968506 w 6096000"/>
              <a:gd name="connsiteY143" fmla="*/ 5769225 h 6858000"/>
              <a:gd name="connsiteX144" fmla="*/ 4969765 w 6096000"/>
              <a:gd name="connsiteY144" fmla="*/ 5823324 h 6858000"/>
              <a:gd name="connsiteX145" fmla="*/ 4966129 w 6096000"/>
              <a:gd name="connsiteY145" fmla="*/ 5862699 h 6858000"/>
              <a:gd name="connsiteX146" fmla="*/ 4970695 w 6096000"/>
              <a:gd name="connsiteY146" fmla="*/ 5906467 h 6858000"/>
              <a:gd name="connsiteX147" fmla="*/ 4991568 w 6096000"/>
              <a:gd name="connsiteY147" fmla="*/ 5939847 h 6858000"/>
              <a:gd name="connsiteX148" fmla="*/ 4986815 w 6096000"/>
              <a:gd name="connsiteY148" fmla="*/ 5973994 h 6858000"/>
              <a:gd name="connsiteX149" fmla="*/ 4987776 w 6096000"/>
              <a:gd name="connsiteY149" fmla="*/ 6089693 h 6858000"/>
              <a:gd name="connsiteX150" fmla="*/ 4991621 w 6096000"/>
              <a:gd name="connsiteY150" fmla="*/ 6224938 h 6858000"/>
              <a:gd name="connsiteX151" fmla="*/ 5017157 w 6096000"/>
              <a:gd name="connsiteY151" fmla="*/ 6370251 h 6858000"/>
              <a:gd name="connsiteX152" fmla="*/ 5040797 w 6096000"/>
              <a:gd name="connsiteY152" fmla="*/ 6541313 h 6858000"/>
              <a:gd name="connsiteX153" fmla="*/ 5045375 w 6096000"/>
              <a:gd name="connsiteY153" fmla="*/ 6640957 h 6858000"/>
              <a:gd name="connsiteX154" fmla="*/ 5058442 w 6096000"/>
              <a:gd name="connsiteY154" fmla="*/ 6705297 h 6858000"/>
              <a:gd name="connsiteX155" fmla="*/ 5071125 w 6096000"/>
              <a:gd name="connsiteY155" fmla="*/ 6759582 h 6858000"/>
              <a:gd name="connsiteX156" fmla="*/ 5069172 w 6096000"/>
              <a:gd name="connsiteY156" fmla="*/ 6817746 h 6858000"/>
              <a:gd name="connsiteX157" fmla="*/ 5072322 w 6096000"/>
              <a:gd name="connsiteY157" fmla="*/ 6843646 h 6858000"/>
              <a:gd name="connsiteX158" fmla="*/ 5091388 w 6096000"/>
              <a:gd name="connsiteY158" fmla="*/ 6857998 h 6858000"/>
              <a:gd name="connsiteX159" fmla="*/ 6096000 w 6096000"/>
              <a:gd name="connsiteY159" fmla="*/ 6857998 h 6858000"/>
              <a:gd name="connsiteX160" fmla="*/ 6096000 w 6096000"/>
              <a:gd name="connsiteY160" fmla="*/ 6858000 h 6858000"/>
              <a:gd name="connsiteX161" fmla="*/ 0 w 6096000"/>
              <a:gd name="connsiteY16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5567517" y="0"/>
                </a:lnTo>
                <a:lnTo>
                  <a:pt x="5566938" y="1705"/>
                </a:lnTo>
                <a:cubicBezTo>
                  <a:pt x="5563126" y="8440"/>
                  <a:pt x="5558112" y="13784"/>
                  <a:pt x="5551594" y="17287"/>
                </a:cubicBezTo>
                <a:cubicBezTo>
                  <a:pt x="5562364" y="82036"/>
                  <a:pt x="5510349" y="69804"/>
                  <a:pt x="5545641" y="130336"/>
                </a:cubicBezTo>
                <a:cubicBezTo>
                  <a:pt x="5526953" y="117589"/>
                  <a:pt x="5536978" y="162458"/>
                  <a:pt x="5538289" y="187093"/>
                </a:cubicBezTo>
                <a:cubicBezTo>
                  <a:pt x="5536205" y="226511"/>
                  <a:pt x="5545722" y="205530"/>
                  <a:pt x="5545790" y="265704"/>
                </a:cubicBezTo>
                <a:cubicBezTo>
                  <a:pt x="5542296" y="317533"/>
                  <a:pt x="5543813" y="325288"/>
                  <a:pt x="5542313" y="354566"/>
                </a:cubicBezTo>
                <a:lnTo>
                  <a:pt x="5524126" y="472000"/>
                </a:lnTo>
                <a:lnTo>
                  <a:pt x="5522170" y="473782"/>
                </a:lnTo>
                <a:cubicBezTo>
                  <a:pt x="5517847" y="482008"/>
                  <a:pt x="5518682" y="487340"/>
                  <a:pt x="5521798" y="491380"/>
                </a:cubicBezTo>
                <a:lnTo>
                  <a:pt x="5536419" y="531675"/>
                </a:lnTo>
                <a:lnTo>
                  <a:pt x="5533435" y="536015"/>
                </a:lnTo>
                <a:lnTo>
                  <a:pt x="5538088" y="572092"/>
                </a:lnTo>
                <a:lnTo>
                  <a:pt x="5536061" y="572511"/>
                </a:lnTo>
                <a:cubicBezTo>
                  <a:pt x="5531611" y="574271"/>
                  <a:pt x="5528529" y="577121"/>
                  <a:pt x="5528218" y="582332"/>
                </a:cubicBezTo>
                <a:cubicBezTo>
                  <a:pt x="5498002" y="573171"/>
                  <a:pt x="5516262" y="585107"/>
                  <a:pt x="5518011" y="601285"/>
                </a:cubicBezTo>
                <a:cubicBezTo>
                  <a:pt x="5508838" y="617831"/>
                  <a:pt x="5480684" y="666964"/>
                  <a:pt x="5473174" y="681608"/>
                </a:cubicBezTo>
                <a:cubicBezTo>
                  <a:pt x="5473102" y="684122"/>
                  <a:pt x="5473033" y="686637"/>
                  <a:pt x="5472963" y="689151"/>
                </a:cubicBezTo>
                <a:lnTo>
                  <a:pt x="5472485" y="689289"/>
                </a:lnTo>
                <a:cubicBezTo>
                  <a:pt x="5471434" y="690905"/>
                  <a:pt x="5470986" y="693376"/>
                  <a:pt x="5471326" y="697222"/>
                </a:cubicBezTo>
                <a:cubicBezTo>
                  <a:pt x="5471606" y="703992"/>
                  <a:pt x="5471884" y="710761"/>
                  <a:pt x="5472164" y="717531"/>
                </a:cubicBezTo>
                <a:lnTo>
                  <a:pt x="5468891" y="722494"/>
                </a:lnTo>
                <a:lnTo>
                  <a:pt x="5463081" y="724368"/>
                </a:lnTo>
                <a:lnTo>
                  <a:pt x="5446981" y="752692"/>
                </a:lnTo>
                <a:cubicBezTo>
                  <a:pt x="5454691" y="764380"/>
                  <a:pt x="5422719" y="808083"/>
                  <a:pt x="5417190" y="816346"/>
                </a:cubicBezTo>
                <a:lnTo>
                  <a:pt x="5388958" y="889417"/>
                </a:lnTo>
                <a:cubicBezTo>
                  <a:pt x="5320491" y="969963"/>
                  <a:pt x="5321907" y="1005331"/>
                  <a:pt x="5307044" y="1063288"/>
                </a:cubicBezTo>
                <a:cubicBezTo>
                  <a:pt x="5313332" y="1111028"/>
                  <a:pt x="5317096" y="1110140"/>
                  <a:pt x="5303837" y="1157176"/>
                </a:cubicBezTo>
                <a:cubicBezTo>
                  <a:pt x="5301103" y="1192124"/>
                  <a:pt x="5301884" y="1197232"/>
                  <a:pt x="5286494" y="1210776"/>
                </a:cubicBezTo>
                <a:lnTo>
                  <a:pt x="5282463" y="1301993"/>
                </a:lnTo>
                <a:lnTo>
                  <a:pt x="5252235" y="1360879"/>
                </a:lnTo>
                <a:lnTo>
                  <a:pt x="5244497" y="1404045"/>
                </a:lnTo>
                <a:lnTo>
                  <a:pt x="5223823" y="1429568"/>
                </a:lnTo>
                <a:lnTo>
                  <a:pt x="5224851" y="1430305"/>
                </a:lnTo>
                <a:cubicBezTo>
                  <a:pt x="5226697" y="1432466"/>
                  <a:pt x="5214738" y="1459891"/>
                  <a:pt x="5212394" y="1463304"/>
                </a:cubicBezTo>
                <a:cubicBezTo>
                  <a:pt x="5209912" y="1477394"/>
                  <a:pt x="5213027" y="1501295"/>
                  <a:pt x="5209958" y="1514846"/>
                </a:cubicBezTo>
                <a:lnTo>
                  <a:pt x="5206417" y="1519731"/>
                </a:lnTo>
                <a:lnTo>
                  <a:pt x="5206640" y="1519929"/>
                </a:lnTo>
                <a:cubicBezTo>
                  <a:pt x="5206490" y="1521210"/>
                  <a:pt x="5209710" y="1543635"/>
                  <a:pt x="5207632" y="1546022"/>
                </a:cubicBezTo>
                <a:lnTo>
                  <a:pt x="5212030" y="1578752"/>
                </a:lnTo>
                <a:cubicBezTo>
                  <a:pt x="5206147" y="1605585"/>
                  <a:pt x="5226381" y="1622803"/>
                  <a:pt x="5203533" y="1647555"/>
                </a:cubicBezTo>
                <a:cubicBezTo>
                  <a:pt x="5198128" y="1672675"/>
                  <a:pt x="5203213" y="1694404"/>
                  <a:pt x="5190877" y="1715685"/>
                </a:cubicBezTo>
                <a:cubicBezTo>
                  <a:pt x="5196815" y="1724301"/>
                  <a:pt x="5198098" y="1732435"/>
                  <a:pt x="5184235" y="1740358"/>
                </a:cubicBezTo>
                <a:cubicBezTo>
                  <a:pt x="5182625" y="1763793"/>
                  <a:pt x="5198368" y="1769422"/>
                  <a:pt x="5181475" y="1784314"/>
                </a:cubicBezTo>
                <a:cubicBezTo>
                  <a:pt x="5205987" y="1797417"/>
                  <a:pt x="5195246" y="1798221"/>
                  <a:pt x="5185845" y="1804434"/>
                </a:cubicBezTo>
                <a:lnTo>
                  <a:pt x="5185068" y="1805316"/>
                </a:lnTo>
                <a:lnTo>
                  <a:pt x="5188593" y="1807109"/>
                </a:lnTo>
                <a:lnTo>
                  <a:pt x="5185920" y="1821003"/>
                </a:lnTo>
                <a:lnTo>
                  <a:pt x="5183543" y="1824832"/>
                </a:lnTo>
                <a:cubicBezTo>
                  <a:pt x="5182284" y="1827468"/>
                  <a:pt x="5181937" y="1829219"/>
                  <a:pt x="5182235" y="1830429"/>
                </a:cubicBezTo>
                <a:lnTo>
                  <a:pt x="5182525" y="1830569"/>
                </a:lnTo>
                <a:lnTo>
                  <a:pt x="5180663" y="1835810"/>
                </a:lnTo>
                <a:cubicBezTo>
                  <a:pt x="5176779" y="1844665"/>
                  <a:pt x="5172297" y="1853278"/>
                  <a:pt x="5167452" y="1861483"/>
                </a:cubicBezTo>
                <a:cubicBezTo>
                  <a:pt x="5179827" y="1866643"/>
                  <a:pt x="5166788" y="1884999"/>
                  <a:pt x="5174266" y="1892417"/>
                </a:cubicBezTo>
                <a:lnTo>
                  <a:pt x="5189262" y="1895114"/>
                </a:lnTo>
                <a:lnTo>
                  <a:pt x="5187100" y="1899379"/>
                </a:lnTo>
                <a:lnTo>
                  <a:pt x="5180471" y="1907867"/>
                </a:lnTo>
                <a:cubicBezTo>
                  <a:pt x="5179609" y="1909162"/>
                  <a:pt x="5179647" y="1909994"/>
                  <a:pt x="5181361" y="1910265"/>
                </a:cubicBezTo>
                <a:cubicBezTo>
                  <a:pt x="5180995" y="1914884"/>
                  <a:pt x="5177893" y="1930292"/>
                  <a:pt x="5178268" y="1935584"/>
                </a:cubicBezTo>
                <a:lnTo>
                  <a:pt x="5183619" y="1942021"/>
                </a:lnTo>
                <a:lnTo>
                  <a:pt x="5184480" y="1945112"/>
                </a:lnTo>
                <a:lnTo>
                  <a:pt x="5172776" y="1961162"/>
                </a:lnTo>
                <a:lnTo>
                  <a:pt x="5168513" y="1969445"/>
                </a:lnTo>
                <a:lnTo>
                  <a:pt x="5126597" y="2024270"/>
                </a:lnTo>
                <a:lnTo>
                  <a:pt x="5119528" y="2107942"/>
                </a:lnTo>
                <a:cubicBezTo>
                  <a:pt x="5089290" y="2138038"/>
                  <a:pt x="5110415" y="2159228"/>
                  <a:pt x="5110356" y="2193455"/>
                </a:cubicBezTo>
                <a:cubicBezTo>
                  <a:pt x="5101302" y="2220953"/>
                  <a:pt x="5110381" y="2224200"/>
                  <a:pt x="5104992" y="2260088"/>
                </a:cubicBezTo>
                <a:cubicBezTo>
                  <a:pt x="5096504" y="2291744"/>
                  <a:pt x="5078225" y="2299003"/>
                  <a:pt x="5059439" y="2335735"/>
                </a:cubicBezTo>
                <a:cubicBezTo>
                  <a:pt x="5029465" y="2329020"/>
                  <a:pt x="5058046" y="2407546"/>
                  <a:pt x="5022061" y="2408995"/>
                </a:cubicBezTo>
                <a:cubicBezTo>
                  <a:pt x="5023289" y="2413465"/>
                  <a:pt x="5019654" y="2441580"/>
                  <a:pt x="5022253" y="2445869"/>
                </a:cubicBezTo>
                <a:cubicBezTo>
                  <a:pt x="5022440" y="2449625"/>
                  <a:pt x="5011241" y="2492743"/>
                  <a:pt x="5011426" y="2496499"/>
                </a:cubicBezTo>
                <a:lnTo>
                  <a:pt x="4994224" y="2549900"/>
                </a:lnTo>
                <a:cubicBezTo>
                  <a:pt x="4992353" y="2564757"/>
                  <a:pt x="4998952" y="2582253"/>
                  <a:pt x="4995245" y="2596456"/>
                </a:cubicBezTo>
                <a:lnTo>
                  <a:pt x="4988570" y="2606088"/>
                </a:lnTo>
                <a:cubicBezTo>
                  <a:pt x="4988504" y="2615842"/>
                  <a:pt x="4988436" y="2625597"/>
                  <a:pt x="4988371" y="2635351"/>
                </a:cubicBezTo>
                <a:lnTo>
                  <a:pt x="4983212" y="2665666"/>
                </a:lnTo>
                <a:lnTo>
                  <a:pt x="4968234" y="2715895"/>
                </a:lnTo>
                <a:lnTo>
                  <a:pt x="4975888" y="2725052"/>
                </a:lnTo>
                <a:lnTo>
                  <a:pt x="4980195" y="2726489"/>
                </a:lnTo>
                <a:lnTo>
                  <a:pt x="4976218" y="2740278"/>
                </a:lnTo>
                <a:lnTo>
                  <a:pt x="4980571" y="2751112"/>
                </a:lnTo>
                <a:lnTo>
                  <a:pt x="4973893" y="2760208"/>
                </a:lnTo>
                <a:lnTo>
                  <a:pt x="4979005" y="2790136"/>
                </a:lnTo>
                <a:lnTo>
                  <a:pt x="4986137" y="2804183"/>
                </a:lnTo>
                <a:cubicBezTo>
                  <a:pt x="4986150" y="2811409"/>
                  <a:pt x="4986162" y="2818634"/>
                  <a:pt x="4986175" y="2825860"/>
                </a:cubicBezTo>
                <a:cubicBezTo>
                  <a:pt x="4987474" y="2843788"/>
                  <a:pt x="4992871" y="2886513"/>
                  <a:pt x="4993936" y="2911749"/>
                </a:cubicBezTo>
                <a:cubicBezTo>
                  <a:pt x="4993313" y="2946689"/>
                  <a:pt x="4980300" y="2954448"/>
                  <a:pt x="4992563" y="2977278"/>
                </a:cubicBezTo>
                <a:cubicBezTo>
                  <a:pt x="4985688" y="2983455"/>
                  <a:pt x="4982051" y="2987749"/>
                  <a:pt x="4980516" y="2991092"/>
                </a:cubicBezTo>
                <a:cubicBezTo>
                  <a:pt x="4975910" y="3001119"/>
                  <a:pt x="4990216" y="3002537"/>
                  <a:pt x="4992801" y="3020247"/>
                </a:cubicBezTo>
                <a:cubicBezTo>
                  <a:pt x="4998517" y="3032637"/>
                  <a:pt x="5013148" y="3051512"/>
                  <a:pt x="5014805" y="3065434"/>
                </a:cubicBezTo>
                <a:cubicBezTo>
                  <a:pt x="4998836" y="3057428"/>
                  <a:pt x="5016840" y="3105196"/>
                  <a:pt x="5002733" y="3103777"/>
                </a:cubicBezTo>
                <a:cubicBezTo>
                  <a:pt x="5022381" y="3124610"/>
                  <a:pt x="4997365" y="3128169"/>
                  <a:pt x="5002941" y="3151828"/>
                </a:cubicBezTo>
                <a:cubicBezTo>
                  <a:pt x="5010264" y="3163902"/>
                  <a:pt x="5011356" y="3171780"/>
                  <a:pt x="5002883" y="3180546"/>
                </a:cubicBezTo>
                <a:cubicBezTo>
                  <a:pt x="5038586" y="3236545"/>
                  <a:pt x="5003723" y="3210316"/>
                  <a:pt x="5016711" y="3258677"/>
                </a:cubicBezTo>
                <a:lnTo>
                  <a:pt x="5017918" y="3262610"/>
                </a:lnTo>
                <a:lnTo>
                  <a:pt x="5011672" y="3277179"/>
                </a:lnTo>
                <a:lnTo>
                  <a:pt x="5009344" y="3278130"/>
                </a:lnTo>
                <a:lnTo>
                  <a:pt x="5026770" y="3325671"/>
                </a:lnTo>
                <a:lnTo>
                  <a:pt x="5024571" y="3332072"/>
                </a:lnTo>
                <a:lnTo>
                  <a:pt x="5041705" y="3362948"/>
                </a:lnTo>
                <a:lnTo>
                  <a:pt x="5047477" y="3378959"/>
                </a:lnTo>
                <a:lnTo>
                  <a:pt x="5060758" y="3407057"/>
                </a:lnTo>
                <a:lnTo>
                  <a:pt x="5058968" y="3409825"/>
                </a:lnTo>
                <a:lnTo>
                  <a:pt x="5062667" y="3415218"/>
                </a:lnTo>
                <a:lnTo>
                  <a:pt x="5060928" y="3419880"/>
                </a:lnTo>
                <a:lnTo>
                  <a:pt x="5062923" y="3424545"/>
                </a:lnTo>
                <a:cubicBezTo>
                  <a:pt x="5063537" y="3433967"/>
                  <a:pt x="5063494" y="3466028"/>
                  <a:pt x="5064623" y="3476412"/>
                </a:cubicBezTo>
                <a:lnTo>
                  <a:pt x="5069684" y="3486850"/>
                </a:lnTo>
                <a:lnTo>
                  <a:pt x="5063339" y="3496391"/>
                </a:lnTo>
                <a:lnTo>
                  <a:pt x="5070139" y="3531201"/>
                </a:lnTo>
                <a:lnTo>
                  <a:pt x="5079896" y="3542019"/>
                </a:lnTo>
                <a:lnTo>
                  <a:pt x="5087540" y="3552249"/>
                </a:lnTo>
                <a:lnTo>
                  <a:pt x="5087902" y="3553678"/>
                </a:lnTo>
                <a:lnTo>
                  <a:pt x="5091509" y="3568021"/>
                </a:lnTo>
                <a:lnTo>
                  <a:pt x="5091934" y="3569719"/>
                </a:lnTo>
                <a:lnTo>
                  <a:pt x="5089362" y="3586412"/>
                </a:lnTo>
                <a:lnTo>
                  <a:pt x="5092358" y="3597336"/>
                </a:lnTo>
                <a:lnTo>
                  <a:pt x="5084254" y="3606007"/>
                </a:lnTo>
                <a:cubicBezTo>
                  <a:pt x="5084262" y="3617747"/>
                  <a:pt x="5084273" y="3629488"/>
                  <a:pt x="5084281" y="3641228"/>
                </a:cubicBezTo>
                <a:lnTo>
                  <a:pt x="5091848" y="3653088"/>
                </a:lnTo>
                <a:lnTo>
                  <a:pt x="5097436" y="3664114"/>
                </a:lnTo>
                <a:cubicBezTo>
                  <a:pt x="5097463" y="3664599"/>
                  <a:pt x="5097491" y="3665084"/>
                  <a:pt x="5097518" y="3665569"/>
                </a:cubicBezTo>
                <a:cubicBezTo>
                  <a:pt x="5097915" y="3672776"/>
                  <a:pt x="5096966" y="3688591"/>
                  <a:pt x="5099829" y="3707357"/>
                </a:cubicBezTo>
                <a:cubicBezTo>
                  <a:pt x="5100505" y="3724716"/>
                  <a:pt x="5118078" y="3760234"/>
                  <a:pt x="5114696" y="3778166"/>
                </a:cubicBezTo>
                <a:cubicBezTo>
                  <a:pt x="5141627" y="3845122"/>
                  <a:pt x="5125427" y="3821305"/>
                  <a:pt x="5135379" y="3878222"/>
                </a:cubicBezTo>
                <a:cubicBezTo>
                  <a:pt x="5161519" y="3905047"/>
                  <a:pt x="5125417" y="4015047"/>
                  <a:pt x="5130138" y="4048117"/>
                </a:cubicBezTo>
                <a:cubicBezTo>
                  <a:pt x="5081804" y="4192084"/>
                  <a:pt x="5096262" y="4158987"/>
                  <a:pt x="5090040" y="4219510"/>
                </a:cubicBezTo>
                <a:cubicBezTo>
                  <a:pt x="5104553" y="4280033"/>
                  <a:pt x="5065380" y="4345686"/>
                  <a:pt x="5092812" y="4411258"/>
                </a:cubicBezTo>
                <a:cubicBezTo>
                  <a:pt x="5090630" y="4437329"/>
                  <a:pt x="5083878" y="4473140"/>
                  <a:pt x="5084599" y="4488531"/>
                </a:cubicBezTo>
                <a:cubicBezTo>
                  <a:pt x="5084423" y="4505410"/>
                  <a:pt x="5084248" y="4522289"/>
                  <a:pt x="5084072" y="4539168"/>
                </a:cubicBezTo>
                <a:cubicBezTo>
                  <a:pt x="5072114" y="4567830"/>
                  <a:pt x="5064305" y="4588197"/>
                  <a:pt x="5068936" y="4625153"/>
                </a:cubicBezTo>
                <a:cubicBezTo>
                  <a:pt x="5077433" y="4662889"/>
                  <a:pt x="5065899" y="4679357"/>
                  <a:pt x="5059114" y="4733115"/>
                </a:cubicBezTo>
                <a:cubicBezTo>
                  <a:pt x="5068687" y="4752352"/>
                  <a:pt x="5055370" y="4832308"/>
                  <a:pt x="5037209" y="4844323"/>
                </a:cubicBezTo>
                <a:cubicBezTo>
                  <a:pt x="5033444" y="4857054"/>
                  <a:pt x="5040194" y="4871554"/>
                  <a:pt x="5020638" y="4877992"/>
                </a:cubicBezTo>
                <a:cubicBezTo>
                  <a:pt x="4997151" y="4888353"/>
                  <a:pt x="5034418" y="4931200"/>
                  <a:pt x="5006413" y="4925805"/>
                </a:cubicBezTo>
                <a:cubicBezTo>
                  <a:pt x="5031964" y="4956261"/>
                  <a:pt x="4982840" y="4982633"/>
                  <a:pt x="4971037" y="5009272"/>
                </a:cubicBezTo>
                <a:cubicBezTo>
                  <a:pt x="4973259" y="5034036"/>
                  <a:pt x="4968375" y="5053859"/>
                  <a:pt x="4963105" y="5111369"/>
                </a:cubicBezTo>
                <a:cubicBezTo>
                  <a:pt x="4973224" y="5141336"/>
                  <a:pt x="4937413" y="5161742"/>
                  <a:pt x="4976341" y="5210876"/>
                </a:cubicBezTo>
                <a:cubicBezTo>
                  <a:pt x="4972455" y="5212581"/>
                  <a:pt x="4977054" y="5227501"/>
                  <a:pt x="4980617" y="5269726"/>
                </a:cubicBezTo>
                <a:cubicBezTo>
                  <a:pt x="4984182" y="5311951"/>
                  <a:pt x="4990390" y="5400671"/>
                  <a:pt x="4997733" y="5464225"/>
                </a:cubicBezTo>
                <a:cubicBezTo>
                  <a:pt x="5001765" y="5536542"/>
                  <a:pt x="4990225" y="5517959"/>
                  <a:pt x="5001400" y="5594585"/>
                </a:cubicBezTo>
                <a:cubicBezTo>
                  <a:pt x="4999908" y="5619318"/>
                  <a:pt x="4974042" y="5647975"/>
                  <a:pt x="4983700" y="5667896"/>
                </a:cubicBezTo>
                <a:cubicBezTo>
                  <a:pt x="4976834" y="5696311"/>
                  <a:pt x="4975579" y="5738356"/>
                  <a:pt x="4968506" y="5769225"/>
                </a:cubicBezTo>
                <a:cubicBezTo>
                  <a:pt x="4968926" y="5787258"/>
                  <a:pt x="4969344" y="5805291"/>
                  <a:pt x="4969765" y="5823324"/>
                </a:cubicBezTo>
                <a:cubicBezTo>
                  <a:pt x="4966122" y="5853058"/>
                  <a:pt x="4965608" y="5838948"/>
                  <a:pt x="4966129" y="5862699"/>
                </a:cubicBezTo>
                <a:lnTo>
                  <a:pt x="4970695" y="5906467"/>
                </a:lnTo>
                <a:lnTo>
                  <a:pt x="4991568" y="5939847"/>
                </a:lnTo>
                <a:cubicBezTo>
                  <a:pt x="4998848" y="5955713"/>
                  <a:pt x="4974731" y="5940131"/>
                  <a:pt x="4986815" y="5973994"/>
                </a:cubicBezTo>
                <a:cubicBezTo>
                  <a:pt x="4961187" y="5997051"/>
                  <a:pt x="4983444" y="6032039"/>
                  <a:pt x="4987776" y="6089693"/>
                </a:cubicBezTo>
                <a:lnTo>
                  <a:pt x="4991621" y="6224938"/>
                </a:lnTo>
                <a:cubicBezTo>
                  <a:pt x="4988442" y="6270972"/>
                  <a:pt x="5008962" y="6317522"/>
                  <a:pt x="5017157" y="6370251"/>
                </a:cubicBezTo>
                <a:cubicBezTo>
                  <a:pt x="5025353" y="6422980"/>
                  <a:pt x="5039938" y="6490855"/>
                  <a:pt x="5040797" y="6541313"/>
                </a:cubicBezTo>
                <a:cubicBezTo>
                  <a:pt x="5039898" y="6576319"/>
                  <a:pt x="5031912" y="6591883"/>
                  <a:pt x="5045375" y="6640957"/>
                </a:cubicBezTo>
                <a:cubicBezTo>
                  <a:pt x="5057505" y="6669536"/>
                  <a:pt x="5052276" y="6675394"/>
                  <a:pt x="5058442" y="6705297"/>
                </a:cubicBezTo>
                <a:cubicBezTo>
                  <a:pt x="5057367" y="6727133"/>
                  <a:pt x="5067901" y="6732087"/>
                  <a:pt x="5071125" y="6759582"/>
                </a:cubicBezTo>
                <a:cubicBezTo>
                  <a:pt x="5055614" y="6796071"/>
                  <a:pt x="5051656" y="6769544"/>
                  <a:pt x="5069172" y="6817746"/>
                </a:cubicBezTo>
                <a:cubicBezTo>
                  <a:pt x="5060956" y="6828354"/>
                  <a:pt x="5064525" y="6836369"/>
                  <a:pt x="5072322" y="6843646"/>
                </a:cubicBezTo>
                <a:lnTo>
                  <a:pt x="5091388" y="6857998"/>
                </a:lnTo>
                <a:lnTo>
                  <a:pt x="6096000" y="6857998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2" name="Rectangle 1">
            <a:extLst>
              <a:ext uri="{FF2B5EF4-FFF2-40B4-BE49-F238E27FC236}">
                <a16:creationId xmlns:a16="http://schemas.microsoft.com/office/drawing/2014/main" id="{CC9557DD-9C71-8313-695C-3780097D6E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1032">
            <a:extLst>
              <a:ext uri="{FF2B5EF4-FFF2-40B4-BE49-F238E27FC236}">
                <a16:creationId xmlns:a16="http://schemas.microsoft.com/office/drawing/2014/main" id="{14D58149-985D-17CB-3EBD-A14CEDF72A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653438" cy="6858000"/>
          </a:xfrm>
          <a:custGeom>
            <a:avLst/>
            <a:gdLst>
              <a:gd name="connsiteX0" fmla="*/ 0 w 6096000"/>
              <a:gd name="connsiteY0" fmla="*/ 0 h 6858000"/>
              <a:gd name="connsiteX1" fmla="*/ 5567517 w 6096000"/>
              <a:gd name="connsiteY1" fmla="*/ 0 h 6858000"/>
              <a:gd name="connsiteX2" fmla="*/ 5566938 w 6096000"/>
              <a:gd name="connsiteY2" fmla="*/ 1705 h 6858000"/>
              <a:gd name="connsiteX3" fmla="*/ 5551594 w 6096000"/>
              <a:gd name="connsiteY3" fmla="*/ 17287 h 6858000"/>
              <a:gd name="connsiteX4" fmla="*/ 5545641 w 6096000"/>
              <a:gd name="connsiteY4" fmla="*/ 130336 h 6858000"/>
              <a:gd name="connsiteX5" fmla="*/ 5538289 w 6096000"/>
              <a:gd name="connsiteY5" fmla="*/ 187093 h 6858000"/>
              <a:gd name="connsiteX6" fmla="*/ 5545790 w 6096000"/>
              <a:gd name="connsiteY6" fmla="*/ 265704 h 6858000"/>
              <a:gd name="connsiteX7" fmla="*/ 5542313 w 6096000"/>
              <a:gd name="connsiteY7" fmla="*/ 354566 h 6858000"/>
              <a:gd name="connsiteX8" fmla="*/ 5524126 w 6096000"/>
              <a:gd name="connsiteY8" fmla="*/ 472000 h 6858000"/>
              <a:gd name="connsiteX9" fmla="*/ 5522170 w 6096000"/>
              <a:gd name="connsiteY9" fmla="*/ 473782 h 6858000"/>
              <a:gd name="connsiteX10" fmla="*/ 5521798 w 6096000"/>
              <a:gd name="connsiteY10" fmla="*/ 491380 h 6858000"/>
              <a:gd name="connsiteX11" fmla="*/ 5536419 w 6096000"/>
              <a:gd name="connsiteY11" fmla="*/ 531675 h 6858000"/>
              <a:gd name="connsiteX12" fmla="*/ 5533435 w 6096000"/>
              <a:gd name="connsiteY12" fmla="*/ 536015 h 6858000"/>
              <a:gd name="connsiteX13" fmla="*/ 5538088 w 6096000"/>
              <a:gd name="connsiteY13" fmla="*/ 572092 h 6858000"/>
              <a:gd name="connsiteX14" fmla="*/ 5536061 w 6096000"/>
              <a:gd name="connsiteY14" fmla="*/ 572511 h 6858000"/>
              <a:gd name="connsiteX15" fmla="*/ 5528218 w 6096000"/>
              <a:gd name="connsiteY15" fmla="*/ 582332 h 6858000"/>
              <a:gd name="connsiteX16" fmla="*/ 5518011 w 6096000"/>
              <a:gd name="connsiteY16" fmla="*/ 601285 h 6858000"/>
              <a:gd name="connsiteX17" fmla="*/ 5473174 w 6096000"/>
              <a:gd name="connsiteY17" fmla="*/ 681608 h 6858000"/>
              <a:gd name="connsiteX18" fmla="*/ 5472963 w 6096000"/>
              <a:gd name="connsiteY18" fmla="*/ 689151 h 6858000"/>
              <a:gd name="connsiteX19" fmla="*/ 5472485 w 6096000"/>
              <a:gd name="connsiteY19" fmla="*/ 689289 h 6858000"/>
              <a:gd name="connsiteX20" fmla="*/ 5471326 w 6096000"/>
              <a:gd name="connsiteY20" fmla="*/ 697222 h 6858000"/>
              <a:gd name="connsiteX21" fmla="*/ 5472164 w 6096000"/>
              <a:gd name="connsiteY21" fmla="*/ 717531 h 6858000"/>
              <a:gd name="connsiteX22" fmla="*/ 5468891 w 6096000"/>
              <a:gd name="connsiteY22" fmla="*/ 722494 h 6858000"/>
              <a:gd name="connsiteX23" fmla="*/ 5463081 w 6096000"/>
              <a:gd name="connsiteY23" fmla="*/ 724368 h 6858000"/>
              <a:gd name="connsiteX24" fmla="*/ 5446981 w 6096000"/>
              <a:gd name="connsiteY24" fmla="*/ 752692 h 6858000"/>
              <a:gd name="connsiteX25" fmla="*/ 5417190 w 6096000"/>
              <a:gd name="connsiteY25" fmla="*/ 816346 h 6858000"/>
              <a:gd name="connsiteX26" fmla="*/ 5388958 w 6096000"/>
              <a:gd name="connsiteY26" fmla="*/ 889417 h 6858000"/>
              <a:gd name="connsiteX27" fmla="*/ 5307044 w 6096000"/>
              <a:gd name="connsiteY27" fmla="*/ 1063288 h 6858000"/>
              <a:gd name="connsiteX28" fmla="*/ 5303837 w 6096000"/>
              <a:gd name="connsiteY28" fmla="*/ 1157176 h 6858000"/>
              <a:gd name="connsiteX29" fmla="*/ 5286494 w 6096000"/>
              <a:gd name="connsiteY29" fmla="*/ 1210776 h 6858000"/>
              <a:gd name="connsiteX30" fmla="*/ 5282463 w 6096000"/>
              <a:gd name="connsiteY30" fmla="*/ 1301993 h 6858000"/>
              <a:gd name="connsiteX31" fmla="*/ 5252235 w 6096000"/>
              <a:gd name="connsiteY31" fmla="*/ 1360879 h 6858000"/>
              <a:gd name="connsiteX32" fmla="*/ 5244497 w 6096000"/>
              <a:gd name="connsiteY32" fmla="*/ 1404045 h 6858000"/>
              <a:gd name="connsiteX33" fmla="*/ 5223823 w 6096000"/>
              <a:gd name="connsiteY33" fmla="*/ 1429568 h 6858000"/>
              <a:gd name="connsiteX34" fmla="*/ 5224851 w 6096000"/>
              <a:gd name="connsiteY34" fmla="*/ 1430305 h 6858000"/>
              <a:gd name="connsiteX35" fmla="*/ 5212394 w 6096000"/>
              <a:gd name="connsiteY35" fmla="*/ 1463304 h 6858000"/>
              <a:gd name="connsiteX36" fmla="*/ 5209958 w 6096000"/>
              <a:gd name="connsiteY36" fmla="*/ 1514846 h 6858000"/>
              <a:gd name="connsiteX37" fmla="*/ 5206417 w 6096000"/>
              <a:gd name="connsiteY37" fmla="*/ 1519731 h 6858000"/>
              <a:gd name="connsiteX38" fmla="*/ 5206640 w 6096000"/>
              <a:gd name="connsiteY38" fmla="*/ 1519929 h 6858000"/>
              <a:gd name="connsiteX39" fmla="*/ 5207632 w 6096000"/>
              <a:gd name="connsiteY39" fmla="*/ 1546022 h 6858000"/>
              <a:gd name="connsiteX40" fmla="*/ 5212030 w 6096000"/>
              <a:gd name="connsiteY40" fmla="*/ 1578752 h 6858000"/>
              <a:gd name="connsiteX41" fmla="*/ 5203533 w 6096000"/>
              <a:gd name="connsiteY41" fmla="*/ 1647555 h 6858000"/>
              <a:gd name="connsiteX42" fmla="*/ 5190877 w 6096000"/>
              <a:gd name="connsiteY42" fmla="*/ 1715685 h 6858000"/>
              <a:gd name="connsiteX43" fmla="*/ 5184235 w 6096000"/>
              <a:gd name="connsiteY43" fmla="*/ 1740358 h 6858000"/>
              <a:gd name="connsiteX44" fmla="*/ 5181475 w 6096000"/>
              <a:gd name="connsiteY44" fmla="*/ 1784314 h 6858000"/>
              <a:gd name="connsiteX45" fmla="*/ 5185845 w 6096000"/>
              <a:gd name="connsiteY45" fmla="*/ 1804434 h 6858000"/>
              <a:gd name="connsiteX46" fmla="*/ 5185068 w 6096000"/>
              <a:gd name="connsiteY46" fmla="*/ 1805316 h 6858000"/>
              <a:gd name="connsiteX47" fmla="*/ 5188593 w 6096000"/>
              <a:gd name="connsiteY47" fmla="*/ 1807109 h 6858000"/>
              <a:gd name="connsiteX48" fmla="*/ 5185920 w 6096000"/>
              <a:gd name="connsiteY48" fmla="*/ 1821003 h 6858000"/>
              <a:gd name="connsiteX49" fmla="*/ 5183543 w 6096000"/>
              <a:gd name="connsiteY49" fmla="*/ 1824832 h 6858000"/>
              <a:gd name="connsiteX50" fmla="*/ 5182235 w 6096000"/>
              <a:gd name="connsiteY50" fmla="*/ 1830429 h 6858000"/>
              <a:gd name="connsiteX51" fmla="*/ 5182525 w 6096000"/>
              <a:gd name="connsiteY51" fmla="*/ 1830569 h 6858000"/>
              <a:gd name="connsiteX52" fmla="*/ 5180663 w 6096000"/>
              <a:gd name="connsiteY52" fmla="*/ 1835810 h 6858000"/>
              <a:gd name="connsiteX53" fmla="*/ 5167452 w 6096000"/>
              <a:gd name="connsiteY53" fmla="*/ 1861483 h 6858000"/>
              <a:gd name="connsiteX54" fmla="*/ 5174266 w 6096000"/>
              <a:gd name="connsiteY54" fmla="*/ 1892417 h 6858000"/>
              <a:gd name="connsiteX55" fmla="*/ 5189262 w 6096000"/>
              <a:gd name="connsiteY55" fmla="*/ 1895114 h 6858000"/>
              <a:gd name="connsiteX56" fmla="*/ 5187100 w 6096000"/>
              <a:gd name="connsiteY56" fmla="*/ 1899379 h 6858000"/>
              <a:gd name="connsiteX57" fmla="*/ 5180471 w 6096000"/>
              <a:gd name="connsiteY57" fmla="*/ 1907867 h 6858000"/>
              <a:gd name="connsiteX58" fmla="*/ 5181361 w 6096000"/>
              <a:gd name="connsiteY58" fmla="*/ 1910265 h 6858000"/>
              <a:gd name="connsiteX59" fmla="*/ 5178268 w 6096000"/>
              <a:gd name="connsiteY59" fmla="*/ 1935584 h 6858000"/>
              <a:gd name="connsiteX60" fmla="*/ 5183619 w 6096000"/>
              <a:gd name="connsiteY60" fmla="*/ 1942021 h 6858000"/>
              <a:gd name="connsiteX61" fmla="*/ 5184480 w 6096000"/>
              <a:gd name="connsiteY61" fmla="*/ 1945112 h 6858000"/>
              <a:gd name="connsiteX62" fmla="*/ 5172776 w 6096000"/>
              <a:gd name="connsiteY62" fmla="*/ 1961162 h 6858000"/>
              <a:gd name="connsiteX63" fmla="*/ 5168513 w 6096000"/>
              <a:gd name="connsiteY63" fmla="*/ 1969445 h 6858000"/>
              <a:gd name="connsiteX64" fmla="*/ 5126597 w 6096000"/>
              <a:gd name="connsiteY64" fmla="*/ 2024270 h 6858000"/>
              <a:gd name="connsiteX65" fmla="*/ 5119528 w 6096000"/>
              <a:gd name="connsiteY65" fmla="*/ 2107942 h 6858000"/>
              <a:gd name="connsiteX66" fmla="*/ 5110356 w 6096000"/>
              <a:gd name="connsiteY66" fmla="*/ 2193455 h 6858000"/>
              <a:gd name="connsiteX67" fmla="*/ 5104992 w 6096000"/>
              <a:gd name="connsiteY67" fmla="*/ 2260088 h 6858000"/>
              <a:gd name="connsiteX68" fmla="*/ 5059439 w 6096000"/>
              <a:gd name="connsiteY68" fmla="*/ 2335735 h 6858000"/>
              <a:gd name="connsiteX69" fmla="*/ 5022061 w 6096000"/>
              <a:gd name="connsiteY69" fmla="*/ 2408995 h 6858000"/>
              <a:gd name="connsiteX70" fmla="*/ 5022253 w 6096000"/>
              <a:gd name="connsiteY70" fmla="*/ 2445869 h 6858000"/>
              <a:gd name="connsiteX71" fmla="*/ 5011426 w 6096000"/>
              <a:gd name="connsiteY71" fmla="*/ 2496499 h 6858000"/>
              <a:gd name="connsiteX72" fmla="*/ 4994224 w 6096000"/>
              <a:gd name="connsiteY72" fmla="*/ 2549900 h 6858000"/>
              <a:gd name="connsiteX73" fmla="*/ 4995245 w 6096000"/>
              <a:gd name="connsiteY73" fmla="*/ 2596456 h 6858000"/>
              <a:gd name="connsiteX74" fmla="*/ 4988570 w 6096000"/>
              <a:gd name="connsiteY74" fmla="*/ 2606088 h 6858000"/>
              <a:gd name="connsiteX75" fmla="*/ 4988371 w 6096000"/>
              <a:gd name="connsiteY75" fmla="*/ 2635351 h 6858000"/>
              <a:gd name="connsiteX76" fmla="*/ 4983212 w 6096000"/>
              <a:gd name="connsiteY76" fmla="*/ 2665666 h 6858000"/>
              <a:gd name="connsiteX77" fmla="*/ 4968234 w 6096000"/>
              <a:gd name="connsiteY77" fmla="*/ 2715895 h 6858000"/>
              <a:gd name="connsiteX78" fmla="*/ 4975888 w 6096000"/>
              <a:gd name="connsiteY78" fmla="*/ 2725052 h 6858000"/>
              <a:gd name="connsiteX79" fmla="*/ 4980195 w 6096000"/>
              <a:gd name="connsiteY79" fmla="*/ 2726489 h 6858000"/>
              <a:gd name="connsiteX80" fmla="*/ 4976218 w 6096000"/>
              <a:gd name="connsiteY80" fmla="*/ 2740278 h 6858000"/>
              <a:gd name="connsiteX81" fmla="*/ 4980571 w 6096000"/>
              <a:gd name="connsiteY81" fmla="*/ 2751112 h 6858000"/>
              <a:gd name="connsiteX82" fmla="*/ 4973893 w 6096000"/>
              <a:gd name="connsiteY82" fmla="*/ 2760208 h 6858000"/>
              <a:gd name="connsiteX83" fmla="*/ 4979005 w 6096000"/>
              <a:gd name="connsiteY83" fmla="*/ 2790136 h 6858000"/>
              <a:gd name="connsiteX84" fmla="*/ 4986137 w 6096000"/>
              <a:gd name="connsiteY84" fmla="*/ 2804183 h 6858000"/>
              <a:gd name="connsiteX85" fmla="*/ 4986175 w 6096000"/>
              <a:gd name="connsiteY85" fmla="*/ 2825860 h 6858000"/>
              <a:gd name="connsiteX86" fmla="*/ 4993936 w 6096000"/>
              <a:gd name="connsiteY86" fmla="*/ 2911749 h 6858000"/>
              <a:gd name="connsiteX87" fmla="*/ 4992563 w 6096000"/>
              <a:gd name="connsiteY87" fmla="*/ 2977278 h 6858000"/>
              <a:gd name="connsiteX88" fmla="*/ 4980516 w 6096000"/>
              <a:gd name="connsiteY88" fmla="*/ 2991092 h 6858000"/>
              <a:gd name="connsiteX89" fmla="*/ 4992801 w 6096000"/>
              <a:gd name="connsiteY89" fmla="*/ 3020247 h 6858000"/>
              <a:gd name="connsiteX90" fmla="*/ 5014805 w 6096000"/>
              <a:gd name="connsiteY90" fmla="*/ 3065434 h 6858000"/>
              <a:gd name="connsiteX91" fmla="*/ 5002733 w 6096000"/>
              <a:gd name="connsiteY91" fmla="*/ 3103777 h 6858000"/>
              <a:gd name="connsiteX92" fmla="*/ 5002941 w 6096000"/>
              <a:gd name="connsiteY92" fmla="*/ 3151828 h 6858000"/>
              <a:gd name="connsiteX93" fmla="*/ 5002883 w 6096000"/>
              <a:gd name="connsiteY93" fmla="*/ 3180546 h 6858000"/>
              <a:gd name="connsiteX94" fmla="*/ 5016711 w 6096000"/>
              <a:gd name="connsiteY94" fmla="*/ 3258677 h 6858000"/>
              <a:gd name="connsiteX95" fmla="*/ 5017918 w 6096000"/>
              <a:gd name="connsiteY95" fmla="*/ 3262610 h 6858000"/>
              <a:gd name="connsiteX96" fmla="*/ 5011672 w 6096000"/>
              <a:gd name="connsiteY96" fmla="*/ 3277179 h 6858000"/>
              <a:gd name="connsiteX97" fmla="*/ 5009344 w 6096000"/>
              <a:gd name="connsiteY97" fmla="*/ 3278130 h 6858000"/>
              <a:gd name="connsiteX98" fmla="*/ 5026770 w 6096000"/>
              <a:gd name="connsiteY98" fmla="*/ 3325671 h 6858000"/>
              <a:gd name="connsiteX99" fmla="*/ 5024571 w 6096000"/>
              <a:gd name="connsiteY99" fmla="*/ 3332072 h 6858000"/>
              <a:gd name="connsiteX100" fmla="*/ 5041705 w 6096000"/>
              <a:gd name="connsiteY100" fmla="*/ 3362948 h 6858000"/>
              <a:gd name="connsiteX101" fmla="*/ 5047477 w 6096000"/>
              <a:gd name="connsiteY101" fmla="*/ 3378959 h 6858000"/>
              <a:gd name="connsiteX102" fmla="*/ 5060758 w 6096000"/>
              <a:gd name="connsiteY102" fmla="*/ 3407057 h 6858000"/>
              <a:gd name="connsiteX103" fmla="*/ 5058968 w 6096000"/>
              <a:gd name="connsiteY103" fmla="*/ 3409825 h 6858000"/>
              <a:gd name="connsiteX104" fmla="*/ 5062667 w 6096000"/>
              <a:gd name="connsiteY104" fmla="*/ 3415218 h 6858000"/>
              <a:gd name="connsiteX105" fmla="*/ 5060928 w 6096000"/>
              <a:gd name="connsiteY105" fmla="*/ 3419880 h 6858000"/>
              <a:gd name="connsiteX106" fmla="*/ 5062923 w 6096000"/>
              <a:gd name="connsiteY106" fmla="*/ 3424545 h 6858000"/>
              <a:gd name="connsiteX107" fmla="*/ 5064623 w 6096000"/>
              <a:gd name="connsiteY107" fmla="*/ 3476412 h 6858000"/>
              <a:gd name="connsiteX108" fmla="*/ 5069684 w 6096000"/>
              <a:gd name="connsiteY108" fmla="*/ 3486850 h 6858000"/>
              <a:gd name="connsiteX109" fmla="*/ 5063339 w 6096000"/>
              <a:gd name="connsiteY109" fmla="*/ 3496391 h 6858000"/>
              <a:gd name="connsiteX110" fmla="*/ 5070139 w 6096000"/>
              <a:gd name="connsiteY110" fmla="*/ 3531201 h 6858000"/>
              <a:gd name="connsiteX111" fmla="*/ 5079896 w 6096000"/>
              <a:gd name="connsiteY111" fmla="*/ 3542019 h 6858000"/>
              <a:gd name="connsiteX112" fmla="*/ 5087540 w 6096000"/>
              <a:gd name="connsiteY112" fmla="*/ 3552249 h 6858000"/>
              <a:gd name="connsiteX113" fmla="*/ 5087902 w 6096000"/>
              <a:gd name="connsiteY113" fmla="*/ 3553678 h 6858000"/>
              <a:gd name="connsiteX114" fmla="*/ 5091509 w 6096000"/>
              <a:gd name="connsiteY114" fmla="*/ 3568021 h 6858000"/>
              <a:gd name="connsiteX115" fmla="*/ 5091934 w 6096000"/>
              <a:gd name="connsiteY115" fmla="*/ 3569719 h 6858000"/>
              <a:gd name="connsiteX116" fmla="*/ 5089362 w 6096000"/>
              <a:gd name="connsiteY116" fmla="*/ 3586412 h 6858000"/>
              <a:gd name="connsiteX117" fmla="*/ 5092358 w 6096000"/>
              <a:gd name="connsiteY117" fmla="*/ 3597336 h 6858000"/>
              <a:gd name="connsiteX118" fmla="*/ 5084254 w 6096000"/>
              <a:gd name="connsiteY118" fmla="*/ 3606007 h 6858000"/>
              <a:gd name="connsiteX119" fmla="*/ 5084281 w 6096000"/>
              <a:gd name="connsiteY119" fmla="*/ 3641228 h 6858000"/>
              <a:gd name="connsiteX120" fmla="*/ 5091848 w 6096000"/>
              <a:gd name="connsiteY120" fmla="*/ 3653088 h 6858000"/>
              <a:gd name="connsiteX121" fmla="*/ 5097436 w 6096000"/>
              <a:gd name="connsiteY121" fmla="*/ 3664114 h 6858000"/>
              <a:gd name="connsiteX122" fmla="*/ 5097518 w 6096000"/>
              <a:gd name="connsiteY122" fmla="*/ 3665569 h 6858000"/>
              <a:gd name="connsiteX123" fmla="*/ 5099829 w 6096000"/>
              <a:gd name="connsiteY123" fmla="*/ 3707357 h 6858000"/>
              <a:gd name="connsiteX124" fmla="*/ 5114696 w 6096000"/>
              <a:gd name="connsiteY124" fmla="*/ 3778166 h 6858000"/>
              <a:gd name="connsiteX125" fmla="*/ 5135379 w 6096000"/>
              <a:gd name="connsiteY125" fmla="*/ 3878222 h 6858000"/>
              <a:gd name="connsiteX126" fmla="*/ 5130138 w 6096000"/>
              <a:gd name="connsiteY126" fmla="*/ 4048117 h 6858000"/>
              <a:gd name="connsiteX127" fmla="*/ 5090040 w 6096000"/>
              <a:gd name="connsiteY127" fmla="*/ 4219510 h 6858000"/>
              <a:gd name="connsiteX128" fmla="*/ 5092812 w 6096000"/>
              <a:gd name="connsiteY128" fmla="*/ 4411258 h 6858000"/>
              <a:gd name="connsiteX129" fmla="*/ 5084599 w 6096000"/>
              <a:gd name="connsiteY129" fmla="*/ 4488531 h 6858000"/>
              <a:gd name="connsiteX130" fmla="*/ 5084072 w 6096000"/>
              <a:gd name="connsiteY130" fmla="*/ 4539168 h 6858000"/>
              <a:gd name="connsiteX131" fmla="*/ 5068936 w 6096000"/>
              <a:gd name="connsiteY131" fmla="*/ 4625153 h 6858000"/>
              <a:gd name="connsiteX132" fmla="*/ 5059114 w 6096000"/>
              <a:gd name="connsiteY132" fmla="*/ 4733115 h 6858000"/>
              <a:gd name="connsiteX133" fmla="*/ 5037209 w 6096000"/>
              <a:gd name="connsiteY133" fmla="*/ 4844323 h 6858000"/>
              <a:gd name="connsiteX134" fmla="*/ 5020638 w 6096000"/>
              <a:gd name="connsiteY134" fmla="*/ 4877992 h 6858000"/>
              <a:gd name="connsiteX135" fmla="*/ 5006413 w 6096000"/>
              <a:gd name="connsiteY135" fmla="*/ 4925805 h 6858000"/>
              <a:gd name="connsiteX136" fmla="*/ 4971037 w 6096000"/>
              <a:gd name="connsiteY136" fmla="*/ 5009272 h 6858000"/>
              <a:gd name="connsiteX137" fmla="*/ 4963105 w 6096000"/>
              <a:gd name="connsiteY137" fmla="*/ 5111369 h 6858000"/>
              <a:gd name="connsiteX138" fmla="*/ 4976341 w 6096000"/>
              <a:gd name="connsiteY138" fmla="*/ 5210876 h 6858000"/>
              <a:gd name="connsiteX139" fmla="*/ 4980617 w 6096000"/>
              <a:gd name="connsiteY139" fmla="*/ 5269726 h 6858000"/>
              <a:gd name="connsiteX140" fmla="*/ 4997733 w 6096000"/>
              <a:gd name="connsiteY140" fmla="*/ 5464225 h 6858000"/>
              <a:gd name="connsiteX141" fmla="*/ 5001400 w 6096000"/>
              <a:gd name="connsiteY141" fmla="*/ 5594585 h 6858000"/>
              <a:gd name="connsiteX142" fmla="*/ 4983700 w 6096000"/>
              <a:gd name="connsiteY142" fmla="*/ 5667896 h 6858000"/>
              <a:gd name="connsiteX143" fmla="*/ 4968506 w 6096000"/>
              <a:gd name="connsiteY143" fmla="*/ 5769225 h 6858000"/>
              <a:gd name="connsiteX144" fmla="*/ 4969765 w 6096000"/>
              <a:gd name="connsiteY144" fmla="*/ 5823324 h 6858000"/>
              <a:gd name="connsiteX145" fmla="*/ 4966129 w 6096000"/>
              <a:gd name="connsiteY145" fmla="*/ 5862699 h 6858000"/>
              <a:gd name="connsiteX146" fmla="*/ 4970695 w 6096000"/>
              <a:gd name="connsiteY146" fmla="*/ 5906467 h 6858000"/>
              <a:gd name="connsiteX147" fmla="*/ 4991568 w 6096000"/>
              <a:gd name="connsiteY147" fmla="*/ 5939847 h 6858000"/>
              <a:gd name="connsiteX148" fmla="*/ 4986815 w 6096000"/>
              <a:gd name="connsiteY148" fmla="*/ 5973994 h 6858000"/>
              <a:gd name="connsiteX149" fmla="*/ 4987776 w 6096000"/>
              <a:gd name="connsiteY149" fmla="*/ 6089693 h 6858000"/>
              <a:gd name="connsiteX150" fmla="*/ 4991621 w 6096000"/>
              <a:gd name="connsiteY150" fmla="*/ 6224938 h 6858000"/>
              <a:gd name="connsiteX151" fmla="*/ 5017157 w 6096000"/>
              <a:gd name="connsiteY151" fmla="*/ 6370251 h 6858000"/>
              <a:gd name="connsiteX152" fmla="*/ 5040797 w 6096000"/>
              <a:gd name="connsiteY152" fmla="*/ 6541313 h 6858000"/>
              <a:gd name="connsiteX153" fmla="*/ 5045375 w 6096000"/>
              <a:gd name="connsiteY153" fmla="*/ 6640957 h 6858000"/>
              <a:gd name="connsiteX154" fmla="*/ 5058442 w 6096000"/>
              <a:gd name="connsiteY154" fmla="*/ 6705297 h 6858000"/>
              <a:gd name="connsiteX155" fmla="*/ 5071125 w 6096000"/>
              <a:gd name="connsiteY155" fmla="*/ 6759582 h 6858000"/>
              <a:gd name="connsiteX156" fmla="*/ 5069172 w 6096000"/>
              <a:gd name="connsiteY156" fmla="*/ 6817746 h 6858000"/>
              <a:gd name="connsiteX157" fmla="*/ 5072322 w 6096000"/>
              <a:gd name="connsiteY157" fmla="*/ 6843646 h 6858000"/>
              <a:gd name="connsiteX158" fmla="*/ 5091388 w 6096000"/>
              <a:gd name="connsiteY158" fmla="*/ 6857998 h 6858000"/>
              <a:gd name="connsiteX159" fmla="*/ 6096000 w 6096000"/>
              <a:gd name="connsiteY159" fmla="*/ 6857998 h 6858000"/>
              <a:gd name="connsiteX160" fmla="*/ 6096000 w 6096000"/>
              <a:gd name="connsiteY160" fmla="*/ 6858000 h 6858000"/>
              <a:gd name="connsiteX161" fmla="*/ 0 w 6096000"/>
              <a:gd name="connsiteY16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5567517" y="0"/>
                </a:lnTo>
                <a:lnTo>
                  <a:pt x="5566938" y="1705"/>
                </a:lnTo>
                <a:cubicBezTo>
                  <a:pt x="5563126" y="8440"/>
                  <a:pt x="5558112" y="13784"/>
                  <a:pt x="5551594" y="17287"/>
                </a:cubicBezTo>
                <a:cubicBezTo>
                  <a:pt x="5562364" y="82036"/>
                  <a:pt x="5510349" y="69804"/>
                  <a:pt x="5545641" y="130336"/>
                </a:cubicBezTo>
                <a:cubicBezTo>
                  <a:pt x="5526953" y="117589"/>
                  <a:pt x="5536978" y="162458"/>
                  <a:pt x="5538289" y="187093"/>
                </a:cubicBezTo>
                <a:cubicBezTo>
                  <a:pt x="5536205" y="226511"/>
                  <a:pt x="5545722" y="205530"/>
                  <a:pt x="5545790" y="265704"/>
                </a:cubicBezTo>
                <a:cubicBezTo>
                  <a:pt x="5542296" y="317533"/>
                  <a:pt x="5543813" y="325288"/>
                  <a:pt x="5542313" y="354566"/>
                </a:cubicBezTo>
                <a:lnTo>
                  <a:pt x="5524126" y="472000"/>
                </a:lnTo>
                <a:lnTo>
                  <a:pt x="5522170" y="473782"/>
                </a:lnTo>
                <a:cubicBezTo>
                  <a:pt x="5517847" y="482008"/>
                  <a:pt x="5518682" y="487340"/>
                  <a:pt x="5521798" y="491380"/>
                </a:cubicBezTo>
                <a:lnTo>
                  <a:pt x="5536419" y="531675"/>
                </a:lnTo>
                <a:lnTo>
                  <a:pt x="5533435" y="536015"/>
                </a:lnTo>
                <a:lnTo>
                  <a:pt x="5538088" y="572092"/>
                </a:lnTo>
                <a:lnTo>
                  <a:pt x="5536061" y="572511"/>
                </a:lnTo>
                <a:cubicBezTo>
                  <a:pt x="5531611" y="574271"/>
                  <a:pt x="5528529" y="577121"/>
                  <a:pt x="5528218" y="582332"/>
                </a:cubicBezTo>
                <a:cubicBezTo>
                  <a:pt x="5498002" y="573171"/>
                  <a:pt x="5516262" y="585107"/>
                  <a:pt x="5518011" y="601285"/>
                </a:cubicBezTo>
                <a:cubicBezTo>
                  <a:pt x="5508838" y="617831"/>
                  <a:pt x="5480684" y="666964"/>
                  <a:pt x="5473174" y="681608"/>
                </a:cubicBezTo>
                <a:cubicBezTo>
                  <a:pt x="5473102" y="684122"/>
                  <a:pt x="5473033" y="686637"/>
                  <a:pt x="5472963" y="689151"/>
                </a:cubicBezTo>
                <a:lnTo>
                  <a:pt x="5472485" y="689289"/>
                </a:lnTo>
                <a:cubicBezTo>
                  <a:pt x="5471434" y="690905"/>
                  <a:pt x="5470986" y="693376"/>
                  <a:pt x="5471326" y="697222"/>
                </a:cubicBezTo>
                <a:cubicBezTo>
                  <a:pt x="5471606" y="703992"/>
                  <a:pt x="5471884" y="710761"/>
                  <a:pt x="5472164" y="717531"/>
                </a:cubicBezTo>
                <a:lnTo>
                  <a:pt x="5468891" y="722494"/>
                </a:lnTo>
                <a:lnTo>
                  <a:pt x="5463081" y="724368"/>
                </a:lnTo>
                <a:lnTo>
                  <a:pt x="5446981" y="752692"/>
                </a:lnTo>
                <a:cubicBezTo>
                  <a:pt x="5454691" y="764380"/>
                  <a:pt x="5422719" y="808083"/>
                  <a:pt x="5417190" y="816346"/>
                </a:cubicBezTo>
                <a:lnTo>
                  <a:pt x="5388958" y="889417"/>
                </a:lnTo>
                <a:cubicBezTo>
                  <a:pt x="5320491" y="969963"/>
                  <a:pt x="5321907" y="1005331"/>
                  <a:pt x="5307044" y="1063288"/>
                </a:cubicBezTo>
                <a:cubicBezTo>
                  <a:pt x="5313332" y="1111028"/>
                  <a:pt x="5317096" y="1110140"/>
                  <a:pt x="5303837" y="1157176"/>
                </a:cubicBezTo>
                <a:cubicBezTo>
                  <a:pt x="5301103" y="1192124"/>
                  <a:pt x="5301884" y="1197232"/>
                  <a:pt x="5286494" y="1210776"/>
                </a:cubicBezTo>
                <a:lnTo>
                  <a:pt x="5282463" y="1301993"/>
                </a:lnTo>
                <a:lnTo>
                  <a:pt x="5252235" y="1360879"/>
                </a:lnTo>
                <a:lnTo>
                  <a:pt x="5244497" y="1404045"/>
                </a:lnTo>
                <a:lnTo>
                  <a:pt x="5223823" y="1429568"/>
                </a:lnTo>
                <a:lnTo>
                  <a:pt x="5224851" y="1430305"/>
                </a:lnTo>
                <a:cubicBezTo>
                  <a:pt x="5226697" y="1432466"/>
                  <a:pt x="5214738" y="1459891"/>
                  <a:pt x="5212394" y="1463304"/>
                </a:cubicBezTo>
                <a:cubicBezTo>
                  <a:pt x="5209912" y="1477394"/>
                  <a:pt x="5213027" y="1501295"/>
                  <a:pt x="5209958" y="1514846"/>
                </a:cubicBezTo>
                <a:lnTo>
                  <a:pt x="5206417" y="1519731"/>
                </a:lnTo>
                <a:lnTo>
                  <a:pt x="5206640" y="1519929"/>
                </a:lnTo>
                <a:cubicBezTo>
                  <a:pt x="5206490" y="1521210"/>
                  <a:pt x="5209710" y="1543635"/>
                  <a:pt x="5207632" y="1546022"/>
                </a:cubicBezTo>
                <a:lnTo>
                  <a:pt x="5212030" y="1578752"/>
                </a:lnTo>
                <a:cubicBezTo>
                  <a:pt x="5206147" y="1605585"/>
                  <a:pt x="5226381" y="1622803"/>
                  <a:pt x="5203533" y="1647555"/>
                </a:cubicBezTo>
                <a:cubicBezTo>
                  <a:pt x="5198128" y="1672675"/>
                  <a:pt x="5203213" y="1694404"/>
                  <a:pt x="5190877" y="1715685"/>
                </a:cubicBezTo>
                <a:cubicBezTo>
                  <a:pt x="5196815" y="1724301"/>
                  <a:pt x="5198098" y="1732435"/>
                  <a:pt x="5184235" y="1740358"/>
                </a:cubicBezTo>
                <a:cubicBezTo>
                  <a:pt x="5182625" y="1763793"/>
                  <a:pt x="5198368" y="1769422"/>
                  <a:pt x="5181475" y="1784314"/>
                </a:cubicBezTo>
                <a:cubicBezTo>
                  <a:pt x="5205987" y="1797417"/>
                  <a:pt x="5195246" y="1798221"/>
                  <a:pt x="5185845" y="1804434"/>
                </a:cubicBezTo>
                <a:lnTo>
                  <a:pt x="5185068" y="1805316"/>
                </a:lnTo>
                <a:lnTo>
                  <a:pt x="5188593" y="1807109"/>
                </a:lnTo>
                <a:lnTo>
                  <a:pt x="5185920" y="1821003"/>
                </a:lnTo>
                <a:lnTo>
                  <a:pt x="5183543" y="1824832"/>
                </a:lnTo>
                <a:cubicBezTo>
                  <a:pt x="5182284" y="1827468"/>
                  <a:pt x="5181937" y="1829219"/>
                  <a:pt x="5182235" y="1830429"/>
                </a:cubicBezTo>
                <a:lnTo>
                  <a:pt x="5182525" y="1830569"/>
                </a:lnTo>
                <a:lnTo>
                  <a:pt x="5180663" y="1835810"/>
                </a:lnTo>
                <a:cubicBezTo>
                  <a:pt x="5176779" y="1844665"/>
                  <a:pt x="5172297" y="1853278"/>
                  <a:pt x="5167452" y="1861483"/>
                </a:cubicBezTo>
                <a:cubicBezTo>
                  <a:pt x="5179827" y="1866643"/>
                  <a:pt x="5166788" y="1884999"/>
                  <a:pt x="5174266" y="1892417"/>
                </a:cubicBezTo>
                <a:lnTo>
                  <a:pt x="5189262" y="1895114"/>
                </a:lnTo>
                <a:lnTo>
                  <a:pt x="5187100" y="1899379"/>
                </a:lnTo>
                <a:lnTo>
                  <a:pt x="5180471" y="1907867"/>
                </a:lnTo>
                <a:cubicBezTo>
                  <a:pt x="5179609" y="1909162"/>
                  <a:pt x="5179647" y="1909994"/>
                  <a:pt x="5181361" y="1910265"/>
                </a:cubicBezTo>
                <a:cubicBezTo>
                  <a:pt x="5180995" y="1914884"/>
                  <a:pt x="5177893" y="1930292"/>
                  <a:pt x="5178268" y="1935584"/>
                </a:cubicBezTo>
                <a:lnTo>
                  <a:pt x="5183619" y="1942021"/>
                </a:lnTo>
                <a:lnTo>
                  <a:pt x="5184480" y="1945112"/>
                </a:lnTo>
                <a:lnTo>
                  <a:pt x="5172776" y="1961162"/>
                </a:lnTo>
                <a:lnTo>
                  <a:pt x="5168513" y="1969445"/>
                </a:lnTo>
                <a:lnTo>
                  <a:pt x="5126597" y="2024270"/>
                </a:lnTo>
                <a:lnTo>
                  <a:pt x="5119528" y="2107942"/>
                </a:lnTo>
                <a:cubicBezTo>
                  <a:pt x="5089290" y="2138038"/>
                  <a:pt x="5110415" y="2159228"/>
                  <a:pt x="5110356" y="2193455"/>
                </a:cubicBezTo>
                <a:cubicBezTo>
                  <a:pt x="5101302" y="2220953"/>
                  <a:pt x="5110381" y="2224200"/>
                  <a:pt x="5104992" y="2260088"/>
                </a:cubicBezTo>
                <a:cubicBezTo>
                  <a:pt x="5096504" y="2291744"/>
                  <a:pt x="5078225" y="2299003"/>
                  <a:pt x="5059439" y="2335735"/>
                </a:cubicBezTo>
                <a:cubicBezTo>
                  <a:pt x="5029465" y="2329020"/>
                  <a:pt x="5058046" y="2407546"/>
                  <a:pt x="5022061" y="2408995"/>
                </a:cubicBezTo>
                <a:cubicBezTo>
                  <a:pt x="5023289" y="2413465"/>
                  <a:pt x="5019654" y="2441580"/>
                  <a:pt x="5022253" y="2445869"/>
                </a:cubicBezTo>
                <a:cubicBezTo>
                  <a:pt x="5022440" y="2449625"/>
                  <a:pt x="5011241" y="2492743"/>
                  <a:pt x="5011426" y="2496499"/>
                </a:cubicBezTo>
                <a:lnTo>
                  <a:pt x="4994224" y="2549900"/>
                </a:lnTo>
                <a:cubicBezTo>
                  <a:pt x="4992353" y="2564757"/>
                  <a:pt x="4998952" y="2582253"/>
                  <a:pt x="4995245" y="2596456"/>
                </a:cubicBezTo>
                <a:lnTo>
                  <a:pt x="4988570" y="2606088"/>
                </a:lnTo>
                <a:cubicBezTo>
                  <a:pt x="4988504" y="2615842"/>
                  <a:pt x="4988436" y="2625597"/>
                  <a:pt x="4988371" y="2635351"/>
                </a:cubicBezTo>
                <a:lnTo>
                  <a:pt x="4983212" y="2665666"/>
                </a:lnTo>
                <a:lnTo>
                  <a:pt x="4968234" y="2715895"/>
                </a:lnTo>
                <a:lnTo>
                  <a:pt x="4975888" y="2725052"/>
                </a:lnTo>
                <a:lnTo>
                  <a:pt x="4980195" y="2726489"/>
                </a:lnTo>
                <a:lnTo>
                  <a:pt x="4976218" y="2740278"/>
                </a:lnTo>
                <a:lnTo>
                  <a:pt x="4980571" y="2751112"/>
                </a:lnTo>
                <a:lnTo>
                  <a:pt x="4973893" y="2760208"/>
                </a:lnTo>
                <a:lnTo>
                  <a:pt x="4979005" y="2790136"/>
                </a:lnTo>
                <a:lnTo>
                  <a:pt x="4986137" y="2804183"/>
                </a:lnTo>
                <a:cubicBezTo>
                  <a:pt x="4986150" y="2811409"/>
                  <a:pt x="4986162" y="2818634"/>
                  <a:pt x="4986175" y="2825860"/>
                </a:cubicBezTo>
                <a:cubicBezTo>
                  <a:pt x="4987474" y="2843788"/>
                  <a:pt x="4992871" y="2886513"/>
                  <a:pt x="4993936" y="2911749"/>
                </a:cubicBezTo>
                <a:cubicBezTo>
                  <a:pt x="4993313" y="2946689"/>
                  <a:pt x="4980300" y="2954448"/>
                  <a:pt x="4992563" y="2977278"/>
                </a:cubicBezTo>
                <a:cubicBezTo>
                  <a:pt x="4985688" y="2983455"/>
                  <a:pt x="4982051" y="2987749"/>
                  <a:pt x="4980516" y="2991092"/>
                </a:cubicBezTo>
                <a:cubicBezTo>
                  <a:pt x="4975910" y="3001119"/>
                  <a:pt x="4990216" y="3002537"/>
                  <a:pt x="4992801" y="3020247"/>
                </a:cubicBezTo>
                <a:cubicBezTo>
                  <a:pt x="4998517" y="3032637"/>
                  <a:pt x="5013148" y="3051512"/>
                  <a:pt x="5014805" y="3065434"/>
                </a:cubicBezTo>
                <a:cubicBezTo>
                  <a:pt x="4998836" y="3057428"/>
                  <a:pt x="5016840" y="3105196"/>
                  <a:pt x="5002733" y="3103777"/>
                </a:cubicBezTo>
                <a:cubicBezTo>
                  <a:pt x="5022381" y="3124610"/>
                  <a:pt x="4997365" y="3128169"/>
                  <a:pt x="5002941" y="3151828"/>
                </a:cubicBezTo>
                <a:cubicBezTo>
                  <a:pt x="5010264" y="3163902"/>
                  <a:pt x="5011356" y="3171780"/>
                  <a:pt x="5002883" y="3180546"/>
                </a:cubicBezTo>
                <a:cubicBezTo>
                  <a:pt x="5038586" y="3236545"/>
                  <a:pt x="5003723" y="3210316"/>
                  <a:pt x="5016711" y="3258677"/>
                </a:cubicBezTo>
                <a:lnTo>
                  <a:pt x="5017918" y="3262610"/>
                </a:lnTo>
                <a:lnTo>
                  <a:pt x="5011672" y="3277179"/>
                </a:lnTo>
                <a:lnTo>
                  <a:pt x="5009344" y="3278130"/>
                </a:lnTo>
                <a:lnTo>
                  <a:pt x="5026770" y="3325671"/>
                </a:lnTo>
                <a:lnTo>
                  <a:pt x="5024571" y="3332072"/>
                </a:lnTo>
                <a:lnTo>
                  <a:pt x="5041705" y="3362948"/>
                </a:lnTo>
                <a:lnTo>
                  <a:pt x="5047477" y="3378959"/>
                </a:lnTo>
                <a:lnTo>
                  <a:pt x="5060758" y="3407057"/>
                </a:lnTo>
                <a:lnTo>
                  <a:pt x="5058968" y="3409825"/>
                </a:lnTo>
                <a:lnTo>
                  <a:pt x="5062667" y="3415218"/>
                </a:lnTo>
                <a:lnTo>
                  <a:pt x="5060928" y="3419880"/>
                </a:lnTo>
                <a:lnTo>
                  <a:pt x="5062923" y="3424545"/>
                </a:lnTo>
                <a:cubicBezTo>
                  <a:pt x="5063537" y="3433967"/>
                  <a:pt x="5063494" y="3466028"/>
                  <a:pt x="5064623" y="3476412"/>
                </a:cubicBezTo>
                <a:lnTo>
                  <a:pt x="5069684" y="3486850"/>
                </a:lnTo>
                <a:lnTo>
                  <a:pt x="5063339" y="3496391"/>
                </a:lnTo>
                <a:lnTo>
                  <a:pt x="5070139" y="3531201"/>
                </a:lnTo>
                <a:lnTo>
                  <a:pt x="5079896" y="3542019"/>
                </a:lnTo>
                <a:lnTo>
                  <a:pt x="5087540" y="3552249"/>
                </a:lnTo>
                <a:lnTo>
                  <a:pt x="5087902" y="3553678"/>
                </a:lnTo>
                <a:lnTo>
                  <a:pt x="5091509" y="3568021"/>
                </a:lnTo>
                <a:lnTo>
                  <a:pt x="5091934" y="3569719"/>
                </a:lnTo>
                <a:lnTo>
                  <a:pt x="5089362" y="3586412"/>
                </a:lnTo>
                <a:lnTo>
                  <a:pt x="5092358" y="3597336"/>
                </a:lnTo>
                <a:lnTo>
                  <a:pt x="5084254" y="3606007"/>
                </a:lnTo>
                <a:cubicBezTo>
                  <a:pt x="5084262" y="3617747"/>
                  <a:pt x="5084273" y="3629488"/>
                  <a:pt x="5084281" y="3641228"/>
                </a:cubicBezTo>
                <a:lnTo>
                  <a:pt x="5091848" y="3653088"/>
                </a:lnTo>
                <a:lnTo>
                  <a:pt x="5097436" y="3664114"/>
                </a:lnTo>
                <a:cubicBezTo>
                  <a:pt x="5097463" y="3664599"/>
                  <a:pt x="5097491" y="3665084"/>
                  <a:pt x="5097518" y="3665569"/>
                </a:cubicBezTo>
                <a:cubicBezTo>
                  <a:pt x="5097915" y="3672776"/>
                  <a:pt x="5096966" y="3688591"/>
                  <a:pt x="5099829" y="3707357"/>
                </a:cubicBezTo>
                <a:cubicBezTo>
                  <a:pt x="5100505" y="3724716"/>
                  <a:pt x="5118078" y="3760234"/>
                  <a:pt x="5114696" y="3778166"/>
                </a:cubicBezTo>
                <a:cubicBezTo>
                  <a:pt x="5141627" y="3845122"/>
                  <a:pt x="5125427" y="3821305"/>
                  <a:pt x="5135379" y="3878222"/>
                </a:cubicBezTo>
                <a:cubicBezTo>
                  <a:pt x="5161519" y="3905047"/>
                  <a:pt x="5125417" y="4015047"/>
                  <a:pt x="5130138" y="4048117"/>
                </a:cubicBezTo>
                <a:cubicBezTo>
                  <a:pt x="5081804" y="4192084"/>
                  <a:pt x="5096262" y="4158987"/>
                  <a:pt x="5090040" y="4219510"/>
                </a:cubicBezTo>
                <a:cubicBezTo>
                  <a:pt x="5104553" y="4280033"/>
                  <a:pt x="5065380" y="4345686"/>
                  <a:pt x="5092812" y="4411258"/>
                </a:cubicBezTo>
                <a:cubicBezTo>
                  <a:pt x="5090630" y="4437329"/>
                  <a:pt x="5083878" y="4473140"/>
                  <a:pt x="5084599" y="4488531"/>
                </a:cubicBezTo>
                <a:cubicBezTo>
                  <a:pt x="5084423" y="4505410"/>
                  <a:pt x="5084248" y="4522289"/>
                  <a:pt x="5084072" y="4539168"/>
                </a:cubicBezTo>
                <a:cubicBezTo>
                  <a:pt x="5072114" y="4567830"/>
                  <a:pt x="5064305" y="4588197"/>
                  <a:pt x="5068936" y="4625153"/>
                </a:cubicBezTo>
                <a:cubicBezTo>
                  <a:pt x="5077433" y="4662889"/>
                  <a:pt x="5065899" y="4679357"/>
                  <a:pt x="5059114" y="4733115"/>
                </a:cubicBezTo>
                <a:cubicBezTo>
                  <a:pt x="5068687" y="4752352"/>
                  <a:pt x="5055370" y="4832308"/>
                  <a:pt x="5037209" y="4844323"/>
                </a:cubicBezTo>
                <a:cubicBezTo>
                  <a:pt x="5033444" y="4857054"/>
                  <a:pt x="5040194" y="4871554"/>
                  <a:pt x="5020638" y="4877992"/>
                </a:cubicBezTo>
                <a:cubicBezTo>
                  <a:pt x="4997151" y="4888353"/>
                  <a:pt x="5034418" y="4931200"/>
                  <a:pt x="5006413" y="4925805"/>
                </a:cubicBezTo>
                <a:cubicBezTo>
                  <a:pt x="5031964" y="4956261"/>
                  <a:pt x="4982840" y="4982633"/>
                  <a:pt x="4971037" y="5009272"/>
                </a:cubicBezTo>
                <a:cubicBezTo>
                  <a:pt x="4973259" y="5034036"/>
                  <a:pt x="4968375" y="5053859"/>
                  <a:pt x="4963105" y="5111369"/>
                </a:cubicBezTo>
                <a:cubicBezTo>
                  <a:pt x="4973224" y="5141336"/>
                  <a:pt x="4937413" y="5161742"/>
                  <a:pt x="4976341" y="5210876"/>
                </a:cubicBezTo>
                <a:cubicBezTo>
                  <a:pt x="4972455" y="5212581"/>
                  <a:pt x="4977054" y="5227501"/>
                  <a:pt x="4980617" y="5269726"/>
                </a:cubicBezTo>
                <a:cubicBezTo>
                  <a:pt x="4984182" y="5311951"/>
                  <a:pt x="4990390" y="5400671"/>
                  <a:pt x="4997733" y="5464225"/>
                </a:cubicBezTo>
                <a:cubicBezTo>
                  <a:pt x="5001765" y="5536542"/>
                  <a:pt x="4990225" y="5517959"/>
                  <a:pt x="5001400" y="5594585"/>
                </a:cubicBezTo>
                <a:cubicBezTo>
                  <a:pt x="4999908" y="5619318"/>
                  <a:pt x="4974042" y="5647975"/>
                  <a:pt x="4983700" y="5667896"/>
                </a:cubicBezTo>
                <a:cubicBezTo>
                  <a:pt x="4976834" y="5696311"/>
                  <a:pt x="4975579" y="5738356"/>
                  <a:pt x="4968506" y="5769225"/>
                </a:cubicBezTo>
                <a:cubicBezTo>
                  <a:pt x="4968926" y="5787258"/>
                  <a:pt x="4969344" y="5805291"/>
                  <a:pt x="4969765" y="5823324"/>
                </a:cubicBezTo>
                <a:cubicBezTo>
                  <a:pt x="4966122" y="5853058"/>
                  <a:pt x="4965608" y="5838948"/>
                  <a:pt x="4966129" y="5862699"/>
                </a:cubicBezTo>
                <a:lnTo>
                  <a:pt x="4970695" y="5906467"/>
                </a:lnTo>
                <a:lnTo>
                  <a:pt x="4991568" y="5939847"/>
                </a:lnTo>
                <a:cubicBezTo>
                  <a:pt x="4998848" y="5955713"/>
                  <a:pt x="4974731" y="5940131"/>
                  <a:pt x="4986815" y="5973994"/>
                </a:cubicBezTo>
                <a:cubicBezTo>
                  <a:pt x="4961187" y="5997051"/>
                  <a:pt x="4983444" y="6032039"/>
                  <a:pt x="4987776" y="6089693"/>
                </a:cubicBezTo>
                <a:lnTo>
                  <a:pt x="4991621" y="6224938"/>
                </a:lnTo>
                <a:cubicBezTo>
                  <a:pt x="4988442" y="6270972"/>
                  <a:pt x="5008962" y="6317522"/>
                  <a:pt x="5017157" y="6370251"/>
                </a:cubicBezTo>
                <a:cubicBezTo>
                  <a:pt x="5025353" y="6422980"/>
                  <a:pt x="5039938" y="6490855"/>
                  <a:pt x="5040797" y="6541313"/>
                </a:cubicBezTo>
                <a:cubicBezTo>
                  <a:pt x="5039898" y="6576319"/>
                  <a:pt x="5031912" y="6591883"/>
                  <a:pt x="5045375" y="6640957"/>
                </a:cubicBezTo>
                <a:cubicBezTo>
                  <a:pt x="5057505" y="6669536"/>
                  <a:pt x="5052276" y="6675394"/>
                  <a:pt x="5058442" y="6705297"/>
                </a:cubicBezTo>
                <a:cubicBezTo>
                  <a:pt x="5057367" y="6727133"/>
                  <a:pt x="5067901" y="6732087"/>
                  <a:pt x="5071125" y="6759582"/>
                </a:cubicBezTo>
                <a:cubicBezTo>
                  <a:pt x="5055614" y="6796071"/>
                  <a:pt x="5051656" y="6769544"/>
                  <a:pt x="5069172" y="6817746"/>
                </a:cubicBezTo>
                <a:cubicBezTo>
                  <a:pt x="5060956" y="6828354"/>
                  <a:pt x="5064525" y="6836369"/>
                  <a:pt x="5072322" y="6843646"/>
                </a:cubicBezTo>
                <a:lnTo>
                  <a:pt x="5091388" y="6857998"/>
                </a:lnTo>
                <a:lnTo>
                  <a:pt x="6096000" y="6857998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C3C8BE-3694-6733-1308-8F0287299B90}"/>
              </a:ext>
            </a:extLst>
          </p:cNvPr>
          <p:cNvSpPr txBox="1"/>
          <p:nvPr/>
        </p:nvSpPr>
        <p:spPr>
          <a:xfrm>
            <a:off x="336884" y="1303867"/>
            <a:ext cx="4946315" cy="47988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  <a:latin typeface="+mj-lt"/>
              </a:rPr>
              <a:t>The analysis portion requires a clean set of data</a:t>
            </a:r>
          </a:p>
          <a:p>
            <a:pPr marL="3429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  <a:latin typeface="+mj-lt"/>
              </a:rPr>
              <a:t>The tables are joined and a final “</a:t>
            </a:r>
            <a:r>
              <a:rPr lang="en-US" sz="2400" dirty="0" err="1">
                <a:solidFill>
                  <a:schemeClr val="tx2"/>
                </a:solidFill>
                <a:latin typeface="+mj-lt"/>
              </a:rPr>
              <a:t>Concatenated_results</a:t>
            </a:r>
            <a:r>
              <a:rPr lang="en-US" sz="2400" dirty="0">
                <a:solidFill>
                  <a:schemeClr val="tx2"/>
                </a:solidFill>
                <a:latin typeface="+mj-lt"/>
              </a:rPr>
              <a:t>” table is used for all further analysis.</a:t>
            </a:r>
          </a:p>
          <a:p>
            <a:pPr marL="3429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  <a:latin typeface="+mj-lt"/>
              </a:rPr>
              <a:t>The final master table includes:</a:t>
            </a:r>
          </a:p>
          <a:p>
            <a:pPr marL="800100" lvl="1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tx2"/>
                </a:solidFill>
                <a:latin typeface="+mj-lt"/>
              </a:rPr>
              <a:t>Product_id</a:t>
            </a:r>
            <a:endParaRPr lang="en-US" sz="2400" dirty="0">
              <a:solidFill>
                <a:schemeClr val="tx2"/>
              </a:solidFill>
              <a:latin typeface="+mj-lt"/>
            </a:endParaRPr>
          </a:p>
          <a:p>
            <a:pPr marL="800100" lvl="1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tx2"/>
                </a:solidFill>
                <a:latin typeface="+mj-lt"/>
              </a:rPr>
              <a:t>Material_description</a:t>
            </a:r>
            <a:endParaRPr lang="en-US" sz="2400" dirty="0">
              <a:solidFill>
                <a:schemeClr val="tx2"/>
              </a:solidFill>
              <a:latin typeface="+mj-lt"/>
            </a:endParaRPr>
          </a:p>
          <a:p>
            <a:pPr marL="800100" lvl="1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tx2"/>
                </a:solidFill>
                <a:latin typeface="+mj-lt"/>
              </a:rPr>
              <a:t>Formatted_datetime</a:t>
            </a:r>
            <a:endParaRPr lang="en-US" sz="2400" dirty="0">
              <a:solidFill>
                <a:schemeClr val="tx2"/>
              </a:solidFill>
              <a:latin typeface="+mj-lt"/>
            </a:endParaRPr>
          </a:p>
          <a:p>
            <a:pPr marL="800100" lvl="1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tx2"/>
                </a:solidFill>
                <a:latin typeface="+mj-lt"/>
              </a:rPr>
              <a:t>Material_price</a:t>
            </a:r>
            <a:endParaRPr lang="en-US" sz="2400" dirty="0">
              <a:solidFill>
                <a:schemeClr val="tx2"/>
              </a:solidFill>
              <a:latin typeface="+mj-lt"/>
            </a:endParaRPr>
          </a:p>
          <a:p>
            <a:pPr marL="800100" lvl="1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  <a:latin typeface="+mj-lt"/>
              </a:rPr>
              <a:t>Vendor</a:t>
            </a:r>
          </a:p>
          <a:p>
            <a:pPr marL="800100" lvl="1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  <a:latin typeface="+mj-lt"/>
              </a:rPr>
              <a:t>Link</a:t>
            </a:r>
          </a:p>
          <a:p>
            <a:pPr marL="800100" lvl="1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  <a:latin typeface="+mj-lt"/>
              </a:rPr>
              <a:t>Location</a:t>
            </a:r>
          </a:p>
          <a:p>
            <a:pPr marL="3429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6240EDDF-28ED-0D6F-738C-D6B6CB385387}"/>
              </a:ext>
            </a:extLst>
          </p:cNvPr>
          <p:cNvSpPr txBox="1">
            <a:spLocks/>
          </p:cNvSpPr>
          <p:nvPr/>
        </p:nvSpPr>
        <p:spPr>
          <a:xfrm>
            <a:off x="336884" y="365126"/>
            <a:ext cx="4541522" cy="117580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Database Integration</a:t>
            </a:r>
            <a:endParaRPr lang="en-US" sz="3600" dirty="0">
              <a:solidFill>
                <a:schemeClr val="tx2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97EE618-53CC-6A61-E77A-375AC64081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5503" y="3421117"/>
            <a:ext cx="5492579" cy="32497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AF2901D-AEB7-7B3D-C440-6E313CE805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5502" y="87578"/>
            <a:ext cx="5492579" cy="3245961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0A2ACE-CA47-77AA-0EB7-CD055379B0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96240E-C573-234B-A5E3-DA0A99988C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5743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131BAD53-4E89-4F62-BBB7-26359763E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3" name="Freeform: Shape 1032">
            <a:extLst>
              <a:ext uri="{FF2B5EF4-FFF2-40B4-BE49-F238E27FC236}">
                <a16:creationId xmlns:a16="http://schemas.microsoft.com/office/drawing/2014/main" id="{62756DA2-40EB-4C6F-B962-5822FFB54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653438" cy="6858000"/>
          </a:xfrm>
          <a:custGeom>
            <a:avLst/>
            <a:gdLst>
              <a:gd name="connsiteX0" fmla="*/ 0 w 6096000"/>
              <a:gd name="connsiteY0" fmla="*/ 0 h 6858000"/>
              <a:gd name="connsiteX1" fmla="*/ 5567517 w 6096000"/>
              <a:gd name="connsiteY1" fmla="*/ 0 h 6858000"/>
              <a:gd name="connsiteX2" fmla="*/ 5566938 w 6096000"/>
              <a:gd name="connsiteY2" fmla="*/ 1705 h 6858000"/>
              <a:gd name="connsiteX3" fmla="*/ 5551594 w 6096000"/>
              <a:gd name="connsiteY3" fmla="*/ 17287 h 6858000"/>
              <a:gd name="connsiteX4" fmla="*/ 5545641 w 6096000"/>
              <a:gd name="connsiteY4" fmla="*/ 130336 h 6858000"/>
              <a:gd name="connsiteX5" fmla="*/ 5538289 w 6096000"/>
              <a:gd name="connsiteY5" fmla="*/ 187093 h 6858000"/>
              <a:gd name="connsiteX6" fmla="*/ 5545790 w 6096000"/>
              <a:gd name="connsiteY6" fmla="*/ 265704 h 6858000"/>
              <a:gd name="connsiteX7" fmla="*/ 5542313 w 6096000"/>
              <a:gd name="connsiteY7" fmla="*/ 354566 h 6858000"/>
              <a:gd name="connsiteX8" fmla="*/ 5524126 w 6096000"/>
              <a:gd name="connsiteY8" fmla="*/ 472000 h 6858000"/>
              <a:gd name="connsiteX9" fmla="*/ 5522170 w 6096000"/>
              <a:gd name="connsiteY9" fmla="*/ 473782 h 6858000"/>
              <a:gd name="connsiteX10" fmla="*/ 5521798 w 6096000"/>
              <a:gd name="connsiteY10" fmla="*/ 491380 h 6858000"/>
              <a:gd name="connsiteX11" fmla="*/ 5536419 w 6096000"/>
              <a:gd name="connsiteY11" fmla="*/ 531675 h 6858000"/>
              <a:gd name="connsiteX12" fmla="*/ 5533435 w 6096000"/>
              <a:gd name="connsiteY12" fmla="*/ 536015 h 6858000"/>
              <a:gd name="connsiteX13" fmla="*/ 5538088 w 6096000"/>
              <a:gd name="connsiteY13" fmla="*/ 572092 h 6858000"/>
              <a:gd name="connsiteX14" fmla="*/ 5536061 w 6096000"/>
              <a:gd name="connsiteY14" fmla="*/ 572511 h 6858000"/>
              <a:gd name="connsiteX15" fmla="*/ 5528218 w 6096000"/>
              <a:gd name="connsiteY15" fmla="*/ 582332 h 6858000"/>
              <a:gd name="connsiteX16" fmla="*/ 5518011 w 6096000"/>
              <a:gd name="connsiteY16" fmla="*/ 601285 h 6858000"/>
              <a:gd name="connsiteX17" fmla="*/ 5473174 w 6096000"/>
              <a:gd name="connsiteY17" fmla="*/ 681608 h 6858000"/>
              <a:gd name="connsiteX18" fmla="*/ 5472963 w 6096000"/>
              <a:gd name="connsiteY18" fmla="*/ 689151 h 6858000"/>
              <a:gd name="connsiteX19" fmla="*/ 5472485 w 6096000"/>
              <a:gd name="connsiteY19" fmla="*/ 689289 h 6858000"/>
              <a:gd name="connsiteX20" fmla="*/ 5471326 w 6096000"/>
              <a:gd name="connsiteY20" fmla="*/ 697222 h 6858000"/>
              <a:gd name="connsiteX21" fmla="*/ 5472164 w 6096000"/>
              <a:gd name="connsiteY21" fmla="*/ 717531 h 6858000"/>
              <a:gd name="connsiteX22" fmla="*/ 5468891 w 6096000"/>
              <a:gd name="connsiteY22" fmla="*/ 722494 h 6858000"/>
              <a:gd name="connsiteX23" fmla="*/ 5463081 w 6096000"/>
              <a:gd name="connsiteY23" fmla="*/ 724368 h 6858000"/>
              <a:gd name="connsiteX24" fmla="*/ 5446981 w 6096000"/>
              <a:gd name="connsiteY24" fmla="*/ 752692 h 6858000"/>
              <a:gd name="connsiteX25" fmla="*/ 5417190 w 6096000"/>
              <a:gd name="connsiteY25" fmla="*/ 816346 h 6858000"/>
              <a:gd name="connsiteX26" fmla="*/ 5388958 w 6096000"/>
              <a:gd name="connsiteY26" fmla="*/ 889417 h 6858000"/>
              <a:gd name="connsiteX27" fmla="*/ 5307044 w 6096000"/>
              <a:gd name="connsiteY27" fmla="*/ 1063288 h 6858000"/>
              <a:gd name="connsiteX28" fmla="*/ 5303837 w 6096000"/>
              <a:gd name="connsiteY28" fmla="*/ 1157176 h 6858000"/>
              <a:gd name="connsiteX29" fmla="*/ 5286494 w 6096000"/>
              <a:gd name="connsiteY29" fmla="*/ 1210776 h 6858000"/>
              <a:gd name="connsiteX30" fmla="*/ 5282463 w 6096000"/>
              <a:gd name="connsiteY30" fmla="*/ 1301993 h 6858000"/>
              <a:gd name="connsiteX31" fmla="*/ 5252235 w 6096000"/>
              <a:gd name="connsiteY31" fmla="*/ 1360879 h 6858000"/>
              <a:gd name="connsiteX32" fmla="*/ 5244497 w 6096000"/>
              <a:gd name="connsiteY32" fmla="*/ 1404045 h 6858000"/>
              <a:gd name="connsiteX33" fmla="*/ 5223823 w 6096000"/>
              <a:gd name="connsiteY33" fmla="*/ 1429568 h 6858000"/>
              <a:gd name="connsiteX34" fmla="*/ 5224851 w 6096000"/>
              <a:gd name="connsiteY34" fmla="*/ 1430305 h 6858000"/>
              <a:gd name="connsiteX35" fmla="*/ 5212394 w 6096000"/>
              <a:gd name="connsiteY35" fmla="*/ 1463304 h 6858000"/>
              <a:gd name="connsiteX36" fmla="*/ 5209958 w 6096000"/>
              <a:gd name="connsiteY36" fmla="*/ 1514846 h 6858000"/>
              <a:gd name="connsiteX37" fmla="*/ 5206417 w 6096000"/>
              <a:gd name="connsiteY37" fmla="*/ 1519731 h 6858000"/>
              <a:gd name="connsiteX38" fmla="*/ 5206640 w 6096000"/>
              <a:gd name="connsiteY38" fmla="*/ 1519929 h 6858000"/>
              <a:gd name="connsiteX39" fmla="*/ 5207632 w 6096000"/>
              <a:gd name="connsiteY39" fmla="*/ 1546022 h 6858000"/>
              <a:gd name="connsiteX40" fmla="*/ 5212030 w 6096000"/>
              <a:gd name="connsiteY40" fmla="*/ 1578752 h 6858000"/>
              <a:gd name="connsiteX41" fmla="*/ 5203533 w 6096000"/>
              <a:gd name="connsiteY41" fmla="*/ 1647555 h 6858000"/>
              <a:gd name="connsiteX42" fmla="*/ 5190877 w 6096000"/>
              <a:gd name="connsiteY42" fmla="*/ 1715685 h 6858000"/>
              <a:gd name="connsiteX43" fmla="*/ 5184235 w 6096000"/>
              <a:gd name="connsiteY43" fmla="*/ 1740358 h 6858000"/>
              <a:gd name="connsiteX44" fmla="*/ 5181475 w 6096000"/>
              <a:gd name="connsiteY44" fmla="*/ 1784314 h 6858000"/>
              <a:gd name="connsiteX45" fmla="*/ 5185845 w 6096000"/>
              <a:gd name="connsiteY45" fmla="*/ 1804434 h 6858000"/>
              <a:gd name="connsiteX46" fmla="*/ 5185068 w 6096000"/>
              <a:gd name="connsiteY46" fmla="*/ 1805316 h 6858000"/>
              <a:gd name="connsiteX47" fmla="*/ 5188593 w 6096000"/>
              <a:gd name="connsiteY47" fmla="*/ 1807109 h 6858000"/>
              <a:gd name="connsiteX48" fmla="*/ 5185920 w 6096000"/>
              <a:gd name="connsiteY48" fmla="*/ 1821003 h 6858000"/>
              <a:gd name="connsiteX49" fmla="*/ 5183543 w 6096000"/>
              <a:gd name="connsiteY49" fmla="*/ 1824832 h 6858000"/>
              <a:gd name="connsiteX50" fmla="*/ 5182235 w 6096000"/>
              <a:gd name="connsiteY50" fmla="*/ 1830429 h 6858000"/>
              <a:gd name="connsiteX51" fmla="*/ 5182525 w 6096000"/>
              <a:gd name="connsiteY51" fmla="*/ 1830569 h 6858000"/>
              <a:gd name="connsiteX52" fmla="*/ 5180663 w 6096000"/>
              <a:gd name="connsiteY52" fmla="*/ 1835810 h 6858000"/>
              <a:gd name="connsiteX53" fmla="*/ 5167452 w 6096000"/>
              <a:gd name="connsiteY53" fmla="*/ 1861483 h 6858000"/>
              <a:gd name="connsiteX54" fmla="*/ 5174266 w 6096000"/>
              <a:gd name="connsiteY54" fmla="*/ 1892417 h 6858000"/>
              <a:gd name="connsiteX55" fmla="*/ 5189262 w 6096000"/>
              <a:gd name="connsiteY55" fmla="*/ 1895114 h 6858000"/>
              <a:gd name="connsiteX56" fmla="*/ 5187100 w 6096000"/>
              <a:gd name="connsiteY56" fmla="*/ 1899379 h 6858000"/>
              <a:gd name="connsiteX57" fmla="*/ 5180471 w 6096000"/>
              <a:gd name="connsiteY57" fmla="*/ 1907867 h 6858000"/>
              <a:gd name="connsiteX58" fmla="*/ 5181361 w 6096000"/>
              <a:gd name="connsiteY58" fmla="*/ 1910265 h 6858000"/>
              <a:gd name="connsiteX59" fmla="*/ 5178268 w 6096000"/>
              <a:gd name="connsiteY59" fmla="*/ 1935584 h 6858000"/>
              <a:gd name="connsiteX60" fmla="*/ 5183619 w 6096000"/>
              <a:gd name="connsiteY60" fmla="*/ 1942021 h 6858000"/>
              <a:gd name="connsiteX61" fmla="*/ 5184480 w 6096000"/>
              <a:gd name="connsiteY61" fmla="*/ 1945112 h 6858000"/>
              <a:gd name="connsiteX62" fmla="*/ 5172776 w 6096000"/>
              <a:gd name="connsiteY62" fmla="*/ 1961162 h 6858000"/>
              <a:gd name="connsiteX63" fmla="*/ 5168513 w 6096000"/>
              <a:gd name="connsiteY63" fmla="*/ 1969445 h 6858000"/>
              <a:gd name="connsiteX64" fmla="*/ 5126597 w 6096000"/>
              <a:gd name="connsiteY64" fmla="*/ 2024270 h 6858000"/>
              <a:gd name="connsiteX65" fmla="*/ 5119528 w 6096000"/>
              <a:gd name="connsiteY65" fmla="*/ 2107942 h 6858000"/>
              <a:gd name="connsiteX66" fmla="*/ 5110356 w 6096000"/>
              <a:gd name="connsiteY66" fmla="*/ 2193455 h 6858000"/>
              <a:gd name="connsiteX67" fmla="*/ 5104992 w 6096000"/>
              <a:gd name="connsiteY67" fmla="*/ 2260088 h 6858000"/>
              <a:gd name="connsiteX68" fmla="*/ 5059439 w 6096000"/>
              <a:gd name="connsiteY68" fmla="*/ 2335735 h 6858000"/>
              <a:gd name="connsiteX69" fmla="*/ 5022061 w 6096000"/>
              <a:gd name="connsiteY69" fmla="*/ 2408995 h 6858000"/>
              <a:gd name="connsiteX70" fmla="*/ 5022253 w 6096000"/>
              <a:gd name="connsiteY70" fmla="*/ 2445869 h 6858000"/>
              <a:gd name="connsiteX71" fmla="*/ 5011426 w 6096000"/>
              <a:gd name="connsiteY71" fmla="*/ 2496499 h 6858000"/>
              <a:gd name="connsiteX72" fmla="*/ 4994224 w 6096000"/>
              <a:gd name="connsiteY72" fmla="*/ 2549900 h 6858000"/>
              <a:gd name="connsiteX73" fmla="*/ 4995245 w 6096000"/>
              <a:gd name="connsiteY73" fmla="*/ 2596456 h 6858000"/>
              <a:gd name="connsiteX74" fmla="*/ 4988570 w 6096000"/>
              <a:gd name="connsiteY74" fmla="*/ 2606088 h 6858000"/>
              <a:gd name="connsiteX75" fmla="*/ 4988371 w 6096000"/>
              <a:gd name="connsiteY75" fmla="*/ 2635351 h 6858000"/>
              <a:gd name="connsiteX76" fmla="*/ 4983212 w 6096000"/>
              <a:gd name="connsiteY76" fmla="*/ 2665666 h 6858000"/>
              <a:gd name="connsiteX77" fmla="*/ 4968234 w 6096000"/>
              <a:gd name="connsiteY77" fmla="*/ 2715895 h 6858000"/>
              <a:gd name="connsiteX78" fmla="*/ 4975888 w 6096000"/>
              <a:gd name="connsiteY78" fmla="*/ 2725052 h 6858000"/>
              <a:gd name="connsiteX79" fmla="*/ 4980195 w 6096000"/>
              <a:gd name="connsiteY79" fmla="*/ 2726489 h 6858000"/>
              <a:gd name="connsiteX80" fmla="*/ 4976218 w 6096000"/>
              <a:gd name="connsiteY80" fmla="*/ 2740278 h 6858000"/>
              <a:gd name="connsiteX81" fmla="*/ 4980571 w 6096000"/>
              <a:gd name="connsiteY81" fmla="*/ 2751112 h 6858000"/>
              <a:gd name="connsiteX82" fmla="*/ 4973893 w 6096000"/>
              <a:gd name="connsiteY82" fmla="*/ 2760208 h 6858000"/>
              <a:gd name="connsiteX83" fmla="*/ 4979005 w 6096000"/>
              <a:gd name="connsiteY83" fmla="*/ 2790136 h 6858000"/>
              <a:gd name="connsiteX84" fmla="*/ 4986137 w 6096000"/>
              <a:gd name="connsiteY84" fmla="*/ 2804183 h 6858000"/>
              <a:gd name="connsiteX85" fmla="*/ 4986175 w 6096000"/>
              <a:gd name="connsiteY85" fmla="*/ 2825860 h 6858000"/>
              <a:gd name="connsiteX86" fmla="*/ 4993936 w 6096000"/>
              <a:gd name="connsiteY86" fmla="*/ 2911749 h 6858000"/>
              <a:gd name="connsiteX87" fmla="*/ 4992563 w 6096000"/>
              <a:gd name="connsiteY87" fmla="*/ 2977278 h 6858000"/>
              <a:gd name="connsiteX88" fmla="*/ 4980516 w 6096000"/>
              <a:gd name="connsiteY88" fmla="*/ 2991092 h 6858000"/>
              <a:gd name="connsiteX89" fmla="*/ 4992801 w 6096000"/>
              <a:gd name="connsiteY89" fmla="*/ 3020247 h 6858000"/>
              <a:gd name="connsiteX90" fmla="*/ 5014805 w 6096000"/>
              <a:gd name="connsiteY90" fmla="*/ 3065434 h 6858000"/>
              <a:gd name="connsiteX91" fmla="*/ 5002733 w 6096000"/>
              <a:gd name="connsiteY91" fmla="*/ 3103777 h 6858000"/>
              <a:gd name="connsiteX92" fmla="*/ 5002941 w 6096000"/>
              <a:gd name="connsiteY92" fmla="*/ 3151828 h 6858000"/>
              <a:gd name="connsiteX93" fmla="*/ 5002883 w 6096000"/>
              <a:gd name="connsiteY93" fmla="*/ 3180546 h 6858000"/>
              <a:gd name="connsiteX94" fmla="*/ 5016711 w 6096000"/>
              <a:gd name="connsiteY94" fmla="*/ 3258677 h 6858000"/>
              <a:gd name="connsiteX95" fmla="*/ 5017918 w 6096000"/>
              <a:gd name="connsiteY95" fmla="*/ 3262610 h 6858000"/>
              <a:gd name="connsiteX96" fmla="*/ 5011672 w 6096000"/>
              <a:gd name="connsiteY96" fmla="*/ 3277179 h 6858000"/>
              <a:gd name="connsiteX97" fmla="*/ 5009344 w 6096000"/>
              <a:gd name="connsiteY97" fmla="*/ 3278130 h 6858000"/>
              <a:gd name="connsiteX98" fmla="*/ 5026770 w 6096000"/>
              <a:gd name="connsiteY98" fmla="*/ 3325671 h 6858000"/>
              <a:gd name="connsiteX99" fmla="*/ 5024571 w 6096000"/>
              <a:gd name="connsiteY99" fmla="*/ 3332072 h 6858000"/>
              <a:gd name="connsiteX100" fmla="*/ 5041705 w 6096000"/>
              <a:gd name="connsiteY100" fmla="*/ 3362948 h 6858000"/>
              <a:gd name="connsiteX101" fmla="*/ 5047477 w 6096000"/>
              <a:gd name="connsiteY101" fmla="*/ 3378959 h 6858000"/>
              <a:gd name="connsiteX102" fmla="*/ 5060758 w 6096000"/>
              <a:gd name="connsiteY102" fmla="*/ 3407057 h 6858000"/>
              <a:gd name="connsiteX103" fmla="*/ 5058968 w 6096000"/>
              <a:gd name="connsiteY103" fmla="*/ 3409825 h 6858000"/>
              <a:gd name="connsiteX104" fmla="*/ 5062667 w 6096000"/>
              <a:gd name="connsiteY104" fmla="*/ 3415218 h 6858000"/>
              <a:gd name="connsiteX105" fmla="*/ 5060928 w 6096000"/>
              <a:gd name="connsiteY105" fmla="*/ 3419880 h 6858000"/>
              <a:gd name="connsiteX106" fmla="*/ 5062923 w 6096000"/>
              <a:gd name="connsiteY106" fmla="*/ 3424545 h 6858000"/>
              <a:gd name="connsiteX107" fmla="*/ 5064623 w 6096000"/>
              <a:gd name="connsiteY107" fmla="*/ 3476412 h 6858000"/>
              <a:gd name="connsiteX108" fmla="*/ 5069684 w 6096000"/>
              <a:gd name="connsiteY108" fmla="*/ 3486850 h 6858000"/>
              <a:gd name="connsiteX109" fmla="*/ 5063339 w 6096000"/>
              <a:gd name="connsiteY109" fmla="*/ 3496391 h 6858000"/>
              <a:gd name="connsiteX110" fmla="*/ 5070139 w 6096000"/>
              <a:gd name="connsiteY110" fmla="*/ 3531201 h 6858000"/>
              <a:gd name="connsiteX111" fmla="*/ 5079896 w 6096000"/>
              <a:gd name="connsiteY111" fmla="*/ 3542019 h 6858000"/>
              <a:gd name="connsiteX112" fmla="*/ 5087540 w 6096000"/>
              <a:gd name="connsiteY112" fmla="*/ 3552249 h 6858000"/>
              <a:gd name="connsiteX113" fmla="*/ 5087902 w 6096000"/>
              <a:gd name="connsiteY113" fmla="*/ 3553678 h 6858000"/>
              <a:gd name="connsiteX114" fmla="*/ 5091509 w 6096000"/>
              <a:gd name="connsiteY114" fmla="*/ 3568021 h 6858000"/>
              <a:gd name="connsiteX115" fmla="*/ 5091934 w 6096000"/>
              <a:gd name="connsiteY115" fmla="*/ 3569719 h 6858000"/>
              <a:gd name="connsiteX116" fmla="*/ 5089362 w 6096000"/>
              <a:gd name="connsiteY116" fmla="*/ 3586412 h 6858000"/>
              <a:gd name="connsiteX117" fmla="*/ 5092358 w 6096000"/>
              <a:gd name="connsiteY117" fmla="*/ 3597336 h 6858000"/>
              <a:gd name="connsiteX118" fmla="*/ 5084254 w 6096000"/>
              <a:gd name="connsiteY118" fmla="*/ 3606007 h 6858000"/>
              <a:gd name="connsiteX119" fmla="*/ 5084281 w 6096000"/>
              <a:gd name="connsiteY119" fmla="*/ 3641228 h 6858000"/>
              <a:gd name="connsiteX120" fmla="*/ 5091848 w 6096000"/>
              <a:gd name="connsiteY120" fmla="*/ 3653088 h 6858000"/>
              <a:gd name="connsiteX121" fmla="*/ 5097436 w 6096000"/>
              <a:gd name="connsiteY121" fmla="*/ 3664114 h 6858000"/>
              <a:gd name="connsiteX122" fmla="*/ 5097518 w 6096000"/>
              <a:gd name="connsiteY122" fmla="*/ 3665569 h 6858000"/>
              <a:gd name="connsiteX123" fmla="*/ 5099829 w 6096000"/>
              <a:gd name="connsiteY123" fmla="*/ 3707357 h 6858000"/>
              <a:gd name="connsiteX124" fmla="*/ 5114696 w 6096000"/>
              <a:gd name="connsiteY124" fmla="*/ 3778166 h 6858000"/>
              <a:gd name="connsiteX125" fmla="*/ 5135379 w 6096000"/>
              <a:gd name="connsiteY125" fmla="*/ 3878222 h 6858000"/>
              <a:gd name="connsiteX126" fmla="*/ 5130138 w 6096000"/>
              <a:gd name="connsiteY126" fmla="*/ 4048117 h 6858000"/>
              <a:gd name="connsiteX127" fmla="*/ 5090040 w 6096000"/>
              <a:gd name="connsiteY127" fmla="*/ 4219510 h 6858000"/>
              <a:gd name="connsiteX128" fmla="*/ 5092812 w 6096000"/>
              <a:gd name="connsiteY128" fmla="*/ 4411258 h 6858000"/>
              <a:gd name="connsiteX129" fmla="*/ 5084599 w 6096000"/>
              <a:gd name="connsiteY129" fmla="*/ 4488531 h 6858000"/>
              <a:gd name="connsiteX130" fmla="*/ 5084072 w 6096000"/>
              <a:gd name="connsiteY130" fmla="*/ 4539168 h 6858000"/>
              <a:gd name="connsiteX131" fmla="*/ 5068936 w 6096000"/>
              <a:gd name="connsiteY131" fmla="*/ 4625153 h 6858000"/>
              <a:gd name="connsiteX132" fmla="*/ 5059114 w 6096000"/>
              <a:gd name="connsiteY132" fmla="*/ 4733115 h 6858000"/>
              <a:gd name="connsiteX133" fmla="*/ 5037209 w 6096000"/>
              <a:gd name="connsiteY133" fmla="*/ 4844323 h 6858000"/>
              <a:gd name="connsiteX134" fmla="*/ 5020638 w 6096000"/>
              <a:gd name="connsiteY134" fmla="*/ 4877992 h 6858000"/>
              <a:gd name="connsiteX135" fmla="*/ 5006413 w 6096000"/>
              <a:gd name="connsiteY135" fmla="*/ 4925805 h 6858000"/>
              <a:gd name="connsiteX136" fmla="*/ 4971037 w 6096000"/>
              <a:gd name="connsiteY136" fmla="*/ 5009272 h 6858000"/>
              <a:gd name="connsiteX137" fmla="*/ 4963105 w 6096000"/>
              <a:gd name="connsiteY137" fmla="*/ 5111369 h 6858000"/>
              <a:gd name="connsiteX138" fmla="*/ 4976341 w 6096000"/>
              <a:gd name="connsiteY138" fmla="*/ 5210876 h 6858000"/>
              <a:gd name="connsiteX139" fmla="*/ 4980617 w 6096000"/>
              <a:gd name="connsiteY139" fmla="*/ 5269726 h 6858000"/>
              <a:gd name="connsiteX140" fmla="*/ 4997733 w 6096000"/>
              <a:gd name="connsiteY140" fmla="*/ 5464225 h 6858000"/>
              <a:gd name="connsiteX141" fmla="*/ 5001400 w 6096000"/>
              <a:gd name="connsiteY141" fmla="*/ 5594585 h 6858000"/>
              <a:gd name="connsiteX142" fmla="*/ 4983700 w 6096000"/>
              <a:gd name="connsiteY142" fmla="*/ 5667896 h 6858000"/>
              <a:gd name="connsiteX143" fmla="*/ 4968506 w 6096000"/>
              <a:gd name="connsiteY143" fmla="*/ 5769225 h 6858000"/>
              <a:gd name="connsiteX144" fmla="*/ 4969765 w 6096000"/>
              <a:gd name="connsiteY144" fmla="*/ 5823324 h 6858000"/>
              <a:gd name="connsiteX145" fmla="*/ 4966129 w 6096000"/>
              <a:gd name="connsiteY145" fmla="*/ 5862699 h 6858000"/>
              <a:gd name="connsiteX146" fmla="*/ 4970695 w 6096000"/>
              <a:gd name="connsiteY146" fmla="*/ 5906467 h 6858000"/>
              <a:gd name="connsiteX147" fmla="*/ 4991568 w 6096000"/>
              <a:gd name="connsiteY147" fmla="*/ 5939847 h 6858000"/>
              <a:gd name="connsiteX148" fmla="*/ 4986815 w 6096000"/>
              <a:gd name="connsiteY148" fmla="*/ 5973994 h 6858000"/>
              <a:gd name="connsiteX149" fmla="*/ 4987776 w 6096000"/>
              <a:gd name="connsiteY149" fmla="*/ 6089693 h 6858000"/>
              <a:gd name="connsiteX150" fmla="*/ 4991621 w 6096000"/>
              <a:gd name="connsiteY150" fmla="*/ 6224938 h 6858000"/>
              <a:gd name="connsiteX151" fmla="*/ 5017157 w 6096000"/>
              <a:gd name="connsiteY151" fmla="*/ 6370251 h 6858000"/>
              <a:gd name="connsiteX152" fmla="*/ 5040797 w 6096000"/>
              <a:gd name="connsiteY152" fmla="*/ 6541313 h 6858000"/>
              <a:gd name="connsiteX153" fmla="*/ 5045375 w 6096000"/>
              <a:gd name="connsiteY153" fmla="*/ 6640957 h 6858000"/>
              <a:gd name="connsiteX154" fmla="*/ 5058442 w 6096000"/>
              <a:gd name="connsiteY154" fmla="*/ 6705297 h 6858000"/>
              <a:gd name="connsiteX155" fmla="*/ 5071125 w 6096000"/>
              <a:gd name="connsiteY155" fmla="*/ 6759582 h 6858000"/>
              <a:gd name="connsiteX156" fmla="*/ 5069172 w 6096000"/>
              <a:gd name="connsiteY156" fmla="*/ 6817746 h 6858000"/>
              <a:gd name="connsiteX157" fmla="*/ 5072322 w 6096000"/>
              <a:gd name="connsiteY157" fmla="*/ 6843646 h 6858000"/>
              <a:gd name="connsiteX158" fmla="*/ 5091388 w 6096000"/>
              <a:gd name="connsiteY158" fmla="*/ 6857998 h 6858000"/>
              <a:gd name="connsiteX159" fmla="*/ 6096000 w 6096000"/>
              <a:gd name="connsiteY159" fmla="*/ 6857998 h 6858000"/>
              <a:gd name="connsiteX160" fmla="*/ 6096000 w 6096000"/>
              <a:gd name="connsiteY160" fmla="*/ 6858000 h 6858000"/>
              <a:gd name="connsiteX161" fmla="*/ 0 w 6096000"/>
              <a:gd name="connsiteY16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5567517" y="0"/>
                </a:lnTo>
                <a:lnTo>
                  <a:pt x="5566938" y="1705"/>
                </a:lnTo>
                <a:cubicBezTo>
                  <a:pt x="5563126" y="8440"/>
                  <a:pt x="5558112" y="13784"/>
                  <a:pt x="5551594" y="17287"/>
                </a:cubicBezTo>
                <a:cubicBezTo>
                  <a:pt x="5562364" y="82036"/>
                  <a:pt x="5510349" y="69804"/>
                  <a:pt x="5545641" y="130336"/>
                </a:cubicBezTo>
                <a:cubicBezTo>
                  <a:pt x="5526953" y="117589"/>
                  <a:pt x="5536978" y="162458"/>
                  <a:pt x="5538289" y="187093"/>
                </a:cubicBezTo>
                <a:cubicBezTo>
                  <a:pt x="5536205" y="226511"/>
                  <a:pt x="5545722" y="205530"/>
                  <a:pt x="5545790" y="265704"/>
                </a:cubicBezTo>
                <a:cubicBezTo>
                  <a:pt x="5542296" y="317533"/>
                  <a:pt x="5543813" y="325288"/>
                  <a:pt x="5542313" y="354566"/>
                </a:cubicBezTo>
                <a:lnTo>
                  <a:pt x="5524126" y="472000"/>
                </a:lnTo>
                <a:lnTo>
                  <a:pt x="5522170" y="473782"/>
                </a:lnTo>
                <a:cubicBezTo>
                  <a:pt x="5517847" y="482008"/>
                  <a:pt x="5518682" y="487340"/>
                  <a:pt x="5521798" y="491380"/>
                </a:cubicBezTo>
                <a:lnTo>
                  <a:pt x="5536419" y="531675"/>
                </a:lnTo>
                <a:lnTo>
                  <a:pt x="5533435" y="536015"/>
                </a:lnTo>
                <a:lnTo>
                  <a:pt x="5538088" y="572092"/>
                </a:lnTo>
                <a:lnTo>
                  <a:pt x="5536061" y="572511"/>
                </a:lnTo>
                <a:cubicBezTo>
                  <a:pt x="5531611" y="574271"/>
                  <a:pt x="5528529" y="577121"/>
                  <a:pt x="5528218" y="582332"/>
                </a:cubicBezTo>
                <a:cubicBezTo>
                  <a:pt x="5498002" y="573171"/>
                  <a:pt x="5516262" y="585107"/>
                  <a:pt x="5518011" y="601285"/>
                </a:cubicBezTo>
                <a:cubicBezTo>
                  <a:pt x="5508838" y="617831"/>
                  <a:pt x="5480684" y="666964"/>
                  <a:pt x="5473174" y="681608"/>
                </a:cubicBezTo>
                <a:cubicBezTo>
                  <a:pt x="5473102" y="684122"/>
                  <a:pt x="5473033" y="686637"/>
                  <a:pt x="5472963" y="689151"/>
                </a:cubicBezTo>
                <a:lnTo>
                  <a:pt x="5472485" y="689289"/>
                </a:lnTo>
                <a:cubicBezTo>
                  <a:pt x="5471434" y="690905"/>
                  <a:pt x="5470986" y="693376"/>
                  <a:pt x="5471326" y="697222"/>
                </a:cubicBezTo>
                <a:cubicBezTo>
                  <a:pt x="5471606" y="703992"/>
                  <a:pt x="5471884" y="710761"/>
                  <a:pt x="5472164" y="717531"/>
                </a:cubicBezTo>
                <a:lnTo>
                  <a:pt x="5468891" y="722494"/>
                </a:lnTo>
                <a:lnTo>
                  <a:pt x="5463081" y="724368"/>
                </a:lnTo>
                <a:lnTo>
                  <a:pt x="5446981" y="752692"/>
                </a:lnTo>
                <a:cubicBezTo>
                  <a:pt x="5454691" y="764380"/>
                  <a:pt x="5422719" y="808083"/>
                  <a:pt x="5417190" y="816346"/>
                </a:cubicBezTo>
                <a:lnTo>
                  <a:pt x="5388958" y="889417"/>
                </a:lnTo>
                <a:cubicBezTo>
                  <a:pt x="5320491" y="969963"/>
                  <a:pt x="5321907" y="1005331"/>
                  <a:pt x="5307044" y="1063288"/>
                </a:cubicBezTo>
                <a:cubicBezTo>
                  <a:pt x="5313332" y="1111028"/>
                  <a:pt x="5317096" y="1110140"/>
                  <a:pt x="5303837" y="1157176"/>
                </a:cubicBezTo>
                <a:cubicBezTo>
                  <a:pt x="5301103" y="1192124"/>
                  <a:pt x="5301884" y="1197232"/>
                  <a:pt x="5286494" y="1210776"/>
                </a:cubicBezTo>
                <a:lnTo>
                  <a:pt x="5282463" y="1301993"/>
                </a:lnTo>
                <a:lnTo>
                  <a:pt x="5252235" y="1360879"/>
                </a:lnTo>
                <a:lnTo>
                  <a:pt x="5244497" y="1404045"/>
                </a:lnTo>
                <a:lnTo>
                  <a:pt x="5223823" y="1429568"/>
                </a:lnTo>
                <a:lnTo>
                  <a:pt x="5224851" y="1430305"/>
                </a:lnTo>
                <a:cubicBezTo>
                  <a:pt x="5226697" y="1432466"/>
                  <a:pt x="5214738" y="1459891"/>
                  <a:pt x="5212394" y="1463304"/>
                </a:cubicBezTo>
                <a:cubicBezTo>
                  <a:pt x="5209912" y="1477394"/>
                  <a:pt x="5213027" y="1501295"/>
                  <a:pt x="5209958" y="1514846"/>
                </a:cubicBezTo>
                <a:lnTo>
                  <a:pt x="5206417" y="1519731"/>
                </a:lnTo>
                <a:lnTo>
                  <a:pt x="5206640" y="1519929"/>
                </a:lnTo>
                <a:cubicBezTo>
                  <a:pt x="5206490" y="1521210"/>
                  <a:pt x="5209710" y="1543635"/>
                  <a:pt x="5207632" y="1546022"/>
                </a:cubicBezTo>
                <a:lnTo>
                  <a:pt x="5212030" y="1578752"/>
                </a:lnTo>
                <a:cubicBezTo>
                  <a:pt x="5206147" y="1605585"/>
                  <a:pt x="5226381" y="1622803"/>
                  <a:pt x="5203533" y="1647555"/>
                </a:cubicBezTo>
                <a:cubicBezTo>
                  <a:pt x="5198128" y="1672675"/>
                  <a:pt x="5203213" y="1694404"/>
                  <a:pt x="5190877" y="1715685"/>
                </a:cubicBezTo>
                <a:cubicBezTo>
                  <a:pt x="5196815" y="1724301"/>
                  <a:pt x="5198098" y="1732435"/>
                  <a:pt x="5184235" y="1740358"/>
                </a:cubicBezTo>
                <a:cubicBezTo>
                  <a:pt x="5182625" y="1763793"/>
                  <a:pt x="5198368" y="1769422"/>
                  <a:pt x="5181475" y="1784314"/>
                </a:cubicBezTo>
                <a:cubicBezTo>
                  <a:pt x="5205987" y="1797417"/>
                  <a:pt x="5195246" y="1798221"/>
                  <a:pt x="5185845" y="1804434"/>
                </a:cubicBezTo>
                <a:lnTo>
                  <a:pt x="5185068" y="1805316"/>
                </a:lnTo>
                <a:lnTo>
                  <a:pt x="5188593" y="1807109"/>
                </a:lnTo>
                <a:lnTo>
                  <a:pt x="5185920" y="1821003"/>
                </a:lnTo>
                <a:lnTo>
                  <a:pt x="5183543" y="1824832"/>
                </a:lnTo>
                <a:cubicBezTo>
                  <a:pt x="5182284" y="1827468"/>
                  <a:pt x="5181937" y="1829219"/>
                  <a:pt x="5182235" y="1830429"/>
                </a:cubicBezTo>
                <a:lnTo>
                  <a:pt x="5182525" y="1830569"/>
                </a:lnTo>
                <a:lnTo>
                  <a:pt x="5180663" y="1835810"/>
                </a:lnTo>
                <a:cubicBezTo>
                  <a:pt x="5176779" y="1844665"/>
                  <a:pt x="5172297" y="1853278"/>
                  <a:pt x="5167452" y="1861483"/>
                </a:cubicBezTo>
                <a:cubicBezTo>
                  <a:pt x="5179827" y="1866643"/>
                  <a:pt x="5166788" y="1884999"/>
                  <a:pt x="5174266" y="1892417"/>
                </a:cubicBezTo>
                <a:lnTo>
                  <a:pt x="5189262" y="1895114"/>
                </a:lnTo>
                <a:lnTo>
                  <a:pt x="5187100" y="1899379"/>
                </a:lnTo>
                <a:lnTo>
                  <a:pt x="5180471" y="1907867"/>
                </a:lnTo>
                <a:cubicBezTo>
                  <a:pt x="5179609" y="1909162"/>
                  <a:pt x="5179647" y="1909994"/>
                  <a:pt x="5181361" y="1910265"/>
                </a:cubicBezTo>
                <a:cubicBezTo>
                  <a:pt x="5180995" y="1914884"/>
                  <a:pt x="5177893" y="1930292"/>
                  <a:pt x="5178268" y="1935584"/>
                </a:cubicBezTo>
                <a:lnTo>
                  <a:pt x="5183619" y="1942021"/>
                </a:lnTo>
                <a:lnTo>
                  <a:pt x="5184480" y="1945112"/>
                </a:lnTo>
                <a:lnTo>
                  <a:pt x="5172776" y="1961162"/>
                </a:lnTo>
                <a:lnTo>
                  <a:pt x="5168513" y="1969445"/>
                </a:lnTo>
                <a:lnTo>
                  <a:pt x="5126597" y="2024270"/>
                </a:lnTo>
                <a:lnTo>
                  <a:pt x="5119528" y="2107942"/>
                </a:lnTo>
                <a:cubicBezTo>
                  <a:pt x="5089290" y="2138038"/>
                  <a:pt x="5110415" y="2159228"/>
                  <a:pt x="5110356" y="2193455"/>
                </a:cubicBezTo>
                <a:cubicBezTo>
                  <a:pt x="5101302" y="2220953"/>
                  <a:pt x="5110381" y="2224200"/>
                  <a:pt x="5104992" y="2260088"/>
                </a:cubicBezTo>
                <a:cubicBezTo>
                  <a:pt x="5096504" y="2291744"/>
                  <a:pt x="5078225" y="2299003"/>
                  <a:pt x="5059439" y="2335735"/>
                </a:cubicBezTo>
                <a:cubicBezTo>
                  <a:pt x="5029465" y="2329020"/>
                  <a:pt x="5058046" y="2407546"/>
                  <a:pt x="5022061" y="2408995"/>
                </a:cubicBezTo>
                <a:cubicBezTo>
                  <a:pt x="5023289" y="2413465"/>
                  <a:pt x="5019654" y="2441580"/>
                  <a:pt x="5022253" y="2445869"/>
                </a:cubicBezTo>
                <a:cubicBezTo>
                  <a:pt x="5022440" y="2449625"/>
                  <a:pt x="5011241" y="2492743"/>
                  <a:pt x="5011426" y="2496499"/>
                </a:cubicBezTo>
                <a:lnTo>
                  <a:pt x="4994224" y="2549900"/>
                </a:lnTo>
                <a:cubicBezTo>
                  <a:pt x="4992353" y="2564757"/>
                  <a:pt x="4998952" y="2582253"/>
                  <a:pt x="4995245" y="2596456"/>
                </a:cubicBezTo>
                <a:lnTo>
                  <a:pt x="4988570" y="2606088"/>
                </a:lnTo>
                <a:cubicBezTo>
                  <a:pt x="4988504" y="2615842"/>
                  <a:pt x="4988436" y="2625597"/>
                  <a:pt x="4988371" y="2635351"/>
                </a:cubicBezTo>
                <a:lnTo>
                  <a:pt x="4983212" y="2665666"/>
                </a:lnTo>
                <a:lnTo>
                  <a:pt x="4968234" y="2715895"/>
                </a:lnTo>
                <a:lnTo>
                  <a:pt x="4975888" y="2725052"/>
                </a:lnTo>
                <a:lnTo>
                  <a:pt x="4980195" y="2726489"/>
                </a:lnTo>
                <a:lnTo>
                  <a:pt x="4976218" y="2740278"/>
                </a:lnTo>
                <a:lnTo>
                  <a:pt x="4980571" y="2751112"/>
                </a:lnTo>
                <a:lnTo>
                  <a:pt x="4973893" y="2760208"/>
                </a:lnTo>
                <a:lnTo>
                  <a:pt x="4979005" y="2790136"/>
                </a:lnTo>
                <a:lnTo>
                  <a:pt x="4986137" y="2804183"/>
                </a:lnTo>
                <a:cubicBezTo>
                  <a:pt x="4986150" y="2811409"/>
                  <a:pt x="4986162" y="2818634"/>
                  <a:pt x="4986175" y="2825860"/>
                </a:cubicBezTo>
                <a:cubicBezTo>
                  <a:pt x="4987474" y="2843788"/>
                  <a:pt x="4992871" y="2886513"/>
                  <a:pt x="4993936" y="2911749"/>
                </a:cubicBezTo>
                <a:cubicBezTo>
                  <a:pt x="4993313" y="2946689"/>
                  <a:pt x="4980300" y="2954448"/>
                  <a:pt x="4992563" y="2977278"/>
                </a:cubicBezTo>
                <a:cubicBezTo>
                  <a:pt x="4985688" y="2983455"/>
                  <a:pt x="4982051" y="2987749"/>
                  <a:pt x="4980516" y="2991092"/>
                </a:cubicBezTo>
                <a:cubicBezTo>
                  <a:pt x="4975910" y="3001119"/>
                  <a:pt x="4990216" y="3002537"/>
                  <a:pt x="4992801" y="3020247"/>
                </a:cubicBezTo>
                <a:cubicBezTo>
                  <a:pt x="4998517" y="3032637"/>
                  <a:pt x="5013148" y="3051512"/>
                  <a:pt x="5014805" y="3065434"/>
                </a:cubicBezTo>
                <a:cubicBezTo>
                  <a:pt x="4998836" y="3057428"/>
                  <a:pt x="5016840" y="3105196"/>
                  <a:pt x="5002733" y="3103777"/>
                </a:cubicBezTo>
                <a:cubicBezTo>
                  <a:pt x="5022381" y="3124610"/>
                  <a:pt x="4997365" y="3128169"/>
                  <a:pt x="5002941" y="3151828"/>
                </a:cubicBezTo>
                <a:cubicBezTo>
                  <a:pt x="5010264" y="3163902"/>
                  <a:pt x="5011356" y="3171780"/>
                  <a:pt x="5002883" y="3180546"/>
                </a:cubicBezTo>
                <a:cubicBezTo>
                  <a:pt x="5038586" y="3236545"/>
                  <a:pt x="5003723" y="3210316"/>
                  <a:pt x="5016711" y="3258677"/>
                </a:cubicBezTo>
                <a:lnTo>
                  <a:pt x="5017918" y="3262610"/>
                </a:lnTo>
                <a:lnTo>
                  <a:pt x="5011672" y="3277179"/>
                </a:lnTo>
                <a:lnTo>
                  <a:pt x="5009344" y="3278130"/>
                </a:lnTo>
                <a:lnTo>
                  <a:pt x="5026770" y="3325671"/>
                </a:lnTo>
                <a:lnTo>
                  <a:pt x="5024571" y="3332072"/>
                </a:lnTo>
                <a:lnTo>
                  <a:pt x="5041705" y="3362948"/>
                </a:lnTo>
                <a:lnTo>
                  <a:pt x="5047477" y="3378959"/>
                </a:lnTo>
                <a:lnTo>
                  <a:pt x="5060758" y="3407057"/>
                </a:lnTo>
                <a:lnTo>
                  <a:pt x="5058968" y="3409825"/>
                </a:lnTo>
                <a:lnTo>
                  <a:pt x="5062667" y="3415218"/>
                </a:lnTo>
                <a:lnTo>
                  <a:pt x="5060928" y="3419880"/>
                </a:lnTo>
                <a:lnTo>
                  <a:pt x="5062923" y="3424545"/>
                </a:lnTo>
                <a:cubicBezTo>
                  <a:pt x="5063537" y="3433967"/>
                  <a:pt x="5063494" y="3466028"/>
                  <a:pt x="5064623" y="3476412"/>
                </a:cubicBezTo>
                <a:lnTo>
                  <a:pt x="5069684" y="3486850"/>
                </a:lnTo>
                <a:lnTo>
                  <a:pt x="5063339" y="3496391"/>
                </a:lnTo>
                <a:lnTo>
                  <a:pt x="5070139" y="3531201"/>
                </a:lnTo>
                <a:lnTo>
                  <a:pt x="5079896" y="3542019"/>
                </a:lnTo>
                <a:lnTo>
                  <a:pt x="5087540" y="3552249"/>
                </a:lnTo>
                <a:lnTo>
                  <a:pt x="5087902" y="3553678"/>
                </a:lnTo>
                <a:lnTo>
                  <a:pt x="5091509" y="3568021"/>
                </a:lnTo>
                <a:lnTo>
                  <a:pt x="5091934" y="3569719"/>
                </a:lnTo>
                <a:lnTo>
                  <a:pt x="5089362" y="3586412"/>
                </a:lnTo>
                <a:lnTo>
                  <a:pt x="5092358" y="3597336"/>
                </a:lnTo>
                <a:lnTo>
                  <a:pt x="5084254" y="3606007"/>
                </a:lnTo>
                <a:cubicBezTo>
                  <a:pt x="5084262" y="3617747"/>
                  <a:pt x="5084273" y="3629488"/>
                  <a:pt x="5084281" y="3641228"/>
                </a:cubicBezTo>
                <a:lnTo>
                  <a:pt x="5091848" y="3653088"/>
                </a:lnTo>
                <a:lnTo>
                  <a:pt x="5097436" y="3664114"/>
                </a:lnTo>
                <a:cubicBezTo>
                  <a:pt x="5097463" y="3664599"/>
                  <a:pt x="5097491" y="3665084"/>
                  <a:pt x="5097518" y="3665569"/>
                </a:cubicBezTo>
                <a:cubicBezTo>
                  <a:pt x="5097915" y="3672776"/>
                  <a:pt x="5096966" y="3688591"/>
                  <a:pt x="5099829" y="3707357"/>
                </a:cubicBezTo>
                <a:cubicBezTo>
                  <a:pt x="5100505" y="3724716"/>
                  <a:pt x="5118078" y="3760234"/>
                  <a:pt x="5114696" y="3778166"/>
                </a:cubicBezTo>
                <a:cubicBezTo>
                  <a:pt x="5141627" y="3845122"/>
                  <a:pt x="5125427" y="3821305"/>
                  <a:pt x="5135379" y="3878222"/>
                </a:cubicBezTo>
                <a:cubicBezTo>
                  <a:pt x="5161519" y="3905047"/>
                  <a:pt x="5125417" y="4015047"/>
                  <a:pt x="5130138" y="4048117"/>
                </a:cubicBezTo>
                <a:cubicBezTo>
                  <a:pt x="5081804" y="4192084"/>
                  <a:pt x="5096262" y="4158987"/>
                  <a:pt x="5090040" y="4219510"/>
                </a:cubicBezTo>
                <a:cubicBezTo>
                  <a:pt x="5104553" y="4280033"/>
                  <a:pt x="5065380" y="4345686"/>
                  <a:pt x="5092812" y="4411258"/>
                </a:cubicBezTo>
                <a:cubicBezTo>
                  <a:pt x="5090630" y="4437329"/>
                  <a:pt x="5083878" y="4473140"/>
                  <a:pt x="5084599" y="4488531"/>
                </a:cubicBezTo>
                <a:cubicBezTo>
                  <a:pt x="5084423" y="4505410"/>
                  <a:pt x="5084248" y="4522289"/>
                  <a:pt x="5084072" y="4539168"/>
                </a:cubicBezTo>
                <a:cubicBezTo>
                  <a:pt x="5072114" y="4567830"/>
                  <a:pt x="5064305" y="4588197"/>
                  <a:pt x="5068936" y="4625153"/>
                </a:cubicBezTo>
                <a:cubicBezTo>
                  <a:pt x="5077433" y="4662889"/>
                  <a:pt x="5065899" y="4679357"/>
                  <a:pt x="5059114" y="4733115"/>
                </a:cubicBezTo>
                <a:cubicBezTo>
                  <a:pt x="5068687" y="4752352"/>
                  <a:pt x="5055370" y="4832308"/>
                  <a:pt x="5037209" y="4844323"/>
                </a:cubicBezTo>
                <a:cubicBezTo>
                  <a:pt x="5033444" y="4857054"/>
                  <a:pt x="5040194" y="4871554"/>
                  <a:pt x="5020638" y="4877992"/>
                </a:cubicBezTo>
                <a:cubicBezTo>
                  <a:pt x="4997151" y="4888353"/>
                  <a:pt x="5034418" y="4931200"/>
                  <a:pt x="5006413" y="4925805"/>
                </a:cubicBezTo>
                <a:cubicBezTo>
                  <a:pt x="5031964" y="4956261"/>
                  <a:pt x="4982840" y="4982633"/>
                  <a:pt x="4971037" y="5009272"/>
                </a:cubicBezTo>
                <a:cubicBezTo>
                  <a:pt x="4973259" y="5034036"/>
                  <a:pt x="4968375" y="5053859"/>
                  <a:pt x="4963105" y="5111369"/>
                </a:cubicBezTo>
                <a:cubicBezTo>
                  <a:pt x="4973224" y="5141336"/>
                  <a:pt x="4937413" y="5161742"/>
                  <a:pt x="4976341" y="5210876"/>
                </a:cubicBezTo>
                <a:cubicBezTo>
                  <a:pt x="4972455" y="5212581"/>
                  <a:pt x="4977054" y="5227501"/>
                  <a:pt x="4980617" y="5269726"/>
                </a:cubicBezTo>
                <a:cubicBezTo>
                  <a:pt x="4984182" y="5311951"/>
                  <a:pt x="4990390" y="5400671"/>
                  <a:pt x="4997733" y="5464225"/>
                </a:cubicBezTo>
                <a:cubicBezTo>
                  <a:pt x="5001765" y="5536542"/>
                  <a:pt x="4990225" y="5517959"/>
                  <a:pt x="5001400" y="5594585"/>
                </a:cubicBezTo>
                <a:cubicBezTo>
                  <a:pt x="4999908" y="5619318"/>
                  <a:pt x="4974042" y="5647975"/>
                  <a:pt x="4983700" y="5667896"/>
                </a:cubicBezTo>
                <a:cubicBezTo>
                  <a:pt x="4976834" y="5696311"/>
                  <a:pt x="4975579" y="5738356"/>
                  <a:pt x="4968506" y="5769225"/>
                </a:cubicBezTo>
                <a:cubicBezTo>
                  <a:pt x="4968926" y="5787258"/>
                  <a:pt x="4969344" y="5805291"/>
                  <a:pt x="4969765" y="5823324"/>
                </a:cubicBezTo>
                <a:cubicBezTo>
                  <a:pt x="4966122" y="5853058"/>
                  <a:pt x="4965608" y="5838948"/>
                  <a:pt x="4966129" y="5862699"/>
                </a:cubicBezTo>
                <a:lnTo>
                  <a:pt x="4970695" y="5906467"/>
                </a:lnTo>
                <a:lnTo>
                  <a:pt x="4991568" y="5939847"/>
                </a:lnTo>
                <a:cubicBezTo>
                  <a:pt x="4998848" y="5955713"/>
                  <a:pt x="4974731" y="5940131"/>
                  <a:pt x="4986815" y="5973994"/>
                </a:cubicBezTo>
                <a:cubicBezTo>
                  <a:pt x="4961187" y="5997051"/>
                  <a:pt x="4983444" y="6032039"/>
                  <a:pt x="4987776" y="6089693"/>
                </a:cubicBezTo>
                <a:lnTo>
                  <a:pt x="4991621" y="6224938"/>
                </a:lnTo>
                <a:cubicBezTo>
                  <a:pt x="4988442" y="6270972"/>
                  <a:pt x="5008962" y="6317522"/>
                  <a:pt x="5017157" y="6370251"/>
                </a:cubicBezTo>
                <a:cubicBezTo>
                  <a:pt x="5025353" y="6422980"/>
                  <a:pt x="5039938" y="6490855"/>
                  <a:pt x="5040797" y="6541313"/>
                </a:cubicBezTo>
                <a:cubicBezTo>
                  <a:pt x="5039898" y="6576319"/>
                  <a:pt x="5031912" y="6591883"/>
                  <a:pt x="5045375" y="6640957"/>
                </a:cubicBezTo>
                <a:cubicBezTo>
                  <a:pt x="5057505" y="6669536"/>
                  <a:pt x="5052276" y="6675394"/>
                  <a:pt x="5058442" y="6705297"/>
                </a:cubicBezTo>
                <a:cubicBezTo>
                  <a:pt x="5057367" y="6727133"/>
                  <a:pt x="5067901" y="6732087"/>
                  <a:pt x="5071125" y="6759582"/>
                </a:cubicBezTo>
                <a:cubicBezTo>
                  <a:pt x="5055614" y="6796071"/>
                  <a:pt x="5051656" y="6769544"/>
                  <a:pt x="5069172" y="6817746"/>
                </a:cubicBezTo>
                <a:cubicBezTo>
                  <a:pt x="5060956" y="6828354"/>
                  <a:pt x="5064525" y="6836369"/>
                  <a:pt x="5072322" y="6843646"/>
                </a:cubicBezTo>
                <a:lnTo>
                  <a:pt x="5091388" y="6857998"/>
                </a:lnTo>
                <a:lnTo>
                  <a:pt x="6096000" y="6857998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073C69-B374-ABFE-8DF3-210FC7DDEFF8}"/>
              </a:ext>
            </a:extLst>
          </p:cNvPr>
          <p:cNvSpPr txBox="1"/>
          <p:nvPr/>
        </p:nvSpPr>
        <p:spPr>
          <a:xfrm>
            <a:off x="336885" y="2194102"/>
            <a:ext cx="4204636" cy="39085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400" b="0" i="0" u="none" strike="noStrike" dirty="0">
                <a:solidFill>
                  <a:schemeClr val="tx2"/>
                </a:solidFill>
                <a:effectLst/>
                <a:latin typeface="+mj-lt"/>
              </a:rPr>
              <a:t>During the beginning stages of the project, data has been collected for materials, pricing, and vendors. </a:t>
            </a:r>
          </a:p>
          <a:p>
            <a:pPr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sz="2400" b="0" i="0" u="none" strike="noStrike" dirty="0">
              <a:solidFill>
                <a:schemeClr val="tx2"/>
              </a:solidFill>
              <a:effectLst/>
              <a:latin typeface="+mj-lt"/>
            </a:endParaRPr>
          </a:p>
          <a:p>
            <a:pPr marL="3429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  <a:latin typeface="+mj-lt"/>
              </a:rPr>
              <a:t>This data will meet the 1000 line minimum needed for machine learning purposes.</a:t>
            </a:r>
          </a:p>
          <a:p>
            <a:pPr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2"/>
              </a:solidFill>
              <a:latin typeface="+mj-lt"/>
            </a:endParaRPr>
          </a:p>
          <a:p>
            <a:pPr marL="3429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  <a:latin typeface="+mj-lt"/>
              </a:rPr>
              <a:t>As of 11/11/2022 we have &gt;1000 lines of data.</a:t>
            </a:r>
          </a:p>
        </p:txBody>
      </p:sp>
      <p:pic>
        <p:nvPicPr>
          <p:cNvPr id="1026" name="Picture 2" descr="Alt text">
            <a:extLst>
              <a:ext uri="{FF2B5EF4-FFF2-40B4-BE49-F238E27FC236}">
                <a16:creationId xmlns:a16="http://schemas.microsoft.com/office/drawing/2014/main" id="{C30862E1-F491-A4F9-5F95-2F35103A73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86244" y="1535042"/>
            <a:ext cx="7068595" cy="4506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402AAD4-E0BE-9D5D-7792-D74EBBA6104E}"/>
              </a:ext>
            </a:extLst>
          </p:cNvPr>
          <p:cNvSpPr txBox="1">
            <a:spLocks/>
          </p:cNvSpPr>
          <p:nvPr/>
        </p:nvSpPr>
        <p:spPr>
          <a:xfrm>
            <a:off x="336884" y="365125"/>
            <a:ext cx="6721642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Data is Sourced from </a:t>
            </a:r>
            <a:r>
              <a:rPr lang="en-US" sz="3600" dirty="0">
                <a:solidFill>
                  <a:schemeClr val="tx2"/>
                </a:solidFill>
              </a:rPr>
              <a:t>O</a:t>
            </a:r>
            <a:r>
              <a:rPr lang="en-US" sz="36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ur </a:t>
            </a:r>
            <a:r>
              <a:rPr lang="en-US" sz="3600" dirty="0">
                <a:solidFill>
                  <a:schemeClr val="tx2"/>
                </a:solidFill>
              </a:rPr>
              <a:t>O</a:t>
            </a:r>
            <a:r>
              <a:rPr lang="en-US" sz="36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wn Data </a:t>
            </a:r>
            <a:r>
              <a:rPr lang="en-US" sz="3600" dirty="0">
                <a:solidFill>
                  <a:schemeClr val="tx2"/>
                </a:solidFill>
              </a:rPr>
              <a:t>C</a:t>
            </a:r>
            <a:r>
              <a:rPr lang="en-US" sz="36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ollection, which Began at Project </a:t>
            </a:r>
            <a:r>
              <a:rPr lang="en-US" sz="3600" dirty="0">
                <a:solidFill>
                  <a:schemeClr val="tx2"/>
                </a:solidFill>
              </a:rPr>
              <a:t>C</a:t>
            </a:r>
            <a:r>
              <a:rPr lang="en-US" sz="36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onception</a:t>
            </a:r>
            <a:endParaRPr lang="en-US" sz="3600" dirty="0">
              <a:solidFill>
                <a:schemeClr val="tx2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333B11C-675F-931B-B273-5A22987204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96240E-C573-234B-A5E3-DA0A99988C7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2504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51" name="Rectangle 6150">
            <a:extLst>
              <a:ext uri="{FF2B5EF4-FFF2-40B4-BE49-F238E27FC236}">
                <a16:creationId xmlns:a16="http://schemas.microsoft.com/office/drawing/2014/main" id="{4F7EBAE4-9945-4473-9E34-B2C66EA0F0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4C13E1-F772-DC46-46A1-0056ABF0EA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884" y="1173480"/>
            <a:ext cx="7450756" cy="5003483"/>
          </a:xfrm>
        </p:spPr>
        <p:txBody>
          <a:bodyPr vert="horz" lIns="91440" tIns="45720" rIns="91440" bIns="45720" rtlCol="0">
            <a:noAutofit/>
          </a:bodyPr>
          <a:lstStyle/>
          <a:p>
            <a:r>
              <a:rPr lang="en-US" sz="2400" dirty="0">
                <a:solidFill>
                  <a:schemeClr val="tx2"/>
                </a:solidFill>
                <a:effectLst/>
                <a:latin typeface="+mj-lt"/>
              </a:rPr>
              <a:t>API approach was the alternative to web scraping</a:t>
            </a:r>
            <a:endParaRPr lang="en-US" sz="2400" dirty="0">
              <a:solidFill>
                <a:schemeClr val="tx2"/>
              </a:solidFill>
              <a:latin typeface="+mj-lt"/>
            </a:endParaRPr>
          </a:p>
          <a:p>
            <a:pPr lvl="1">
              <a:spcBef>
                <a:spcPts val="1000"/>
              </a:spcBef>
            </a:pPr>
            <a:r>
              <a:rPr lang="en-US" sz="2000" dirty="0">
                <a:solidFill>
                  <a:schemeClr val="tx2"/>
                </a:solidFill>
                <a:latin typeface="+mj-lt"/>
              </a:rPr>
              <a:t>C</a:t>
            </a:r>
            <a:r>
              <a:rPr lang="en-US" sz="2000" dirty="0">
                <a:solidFill>
                  <a:schemeClr val="tx2"/>
                </a:solidFill>
                <a:effectLst/>
                <a:latin typeface="+mj-lt"/>
              </a:rPr>
              <a:t>ollected data still requires a lot of cleaning. </a:t>
            </a:r>
          </a:p>
          <a:p>
            <a:pPr lvl="1">
              <a:spcBef>
                <a:spcPts val="1000"/>
              </a:spcBef>
            </a:pPr>
            <a:r>
              <a:rPr lang="en-US" sz="2000" dirty="0">
                <a:solidFill>
                  <a:schemeClr val="tx2"/>
                </a:solidFill>
                <a:latin typeface="+mj-lt"/>
              </a:rPr>
              <a:t>S</a:t>
            </a:r>
            <a:r>
              <a:rPr lang="en-US" sz="2000" dirty="0">
                <a:solidFill>
                  <a:schemeClr val="tx2"/>
                </a:solidFill>
                <a:effectLst/>
                <a:latin typeface="+mj-lt"/>
              </a:rPr>
              <a:t>caling and naming issues (different manufacturers have slightly different names for the same items). </a:t>
            </a:r>
          </a:p>
          <a:p>
            <a:r>
              <a:rPr lang="en-US" sz="2400" dirty="0">
                <a:solidFill>
                  <a:schemeClr val="tx2"/>
                </a:solidFill>
                <a:effectLst/>
                <a:latin typeface="+mj-lt"/>
              </a:rPr>
              <a:t>Once the vendor columns were created, th</a:t>
            </a:r>
            <a:r>
              <a:rPr lang="en-US" sz="2400" dirty="0">
                <a:solidFill>
                  <a:schemeClr val="tx2"/>
                </a:solidFill>
                <a:latin typeface="+mj-lt"/>
              </a:rPr>
              <a:t>e </a:t>
            </a:r>
            <a:r>
              <a:rPr lang="en-US" sz="2400" dirty="0">
                <a:solidFill>
                  <a:schemeClr val="tx2"/>
                </a:solidFill>
                <a:effectLst/>
                <a:latin typeface="+mj-lt"/>
              </a:rPr>
              <a:t>vendor names are plugged into a slightly different Google shopping API that returns addresses. </a:t>
            </a:r>
          </a:p>
          <a:p>
            <a:pPr lvl="1">
              <a:spcBef>
                <a:spcPts val="1000"/>
              </a:spcBef>
            </a:pPr>
            <a:r>
              <a:rPr lang="en-US" sz="2000" dirty="0">
                <a:solidFill>
                  <a:schemeClr val="tx2"/>
                </a:solidFill>
                <a:effectLst/>
                <a:latin typeface="+mj-lt"/>
              </a:rPr>
              <a:t>A region column is created based off the address column. </a:t>
            </a:r>
          </a:p>
          <a:p>
            <a:r>
              <a:rPr lang="en-US" sz="2400" dirty="0">
                <a:solidFill>
                  <a:schemeClr val="tx2"/>
                </a:solidFill>
                <a:latin typeface="+mj-lt"/>
              </a:rPr>
              <a:t>F</a:t>
            </a:r>
            <a:r>
              <a:rPr lang="en-US" sz="2400" dirty="0">
                <a:solidFill>
                  <a:schemeClr val="tx2"/>
                </a:solidFill>
                <a:effectLst/>
                <a:latin typeface="+mj-lt"/>
              </a:rPr>
              <a:t>ormatted datetime column and a synthetic column based on the datetime that provides the day of the week. </a:t>
            </a:r>
          </a:p>
          <a:p>
            <a:r>
              <a:rPr lang="en-US" sz="2400" dirty="0">
                <a:solidFill>
                  <a:schemeClr val="tx2"/>
                </a:solidFill>
                <a:effectLst/>
                <a:latin typeface="+mj-lt"/>
              </a:rPr>
              <a:t>Since October 20</a:t>
            </a:r>
            <a:r>
              <a:rPr lang="en-US" sz="2400" baseline="30000" dirty="0">
                <a:solidFill>
                  <a:schemeClr val="tx2"/>
                </a:solidFill>
                <a:effectLst/>
                <a:latin typeface="+mj-lt"/>
              </a:rPr>
              <a:t>th</a:t>
            </a:r>
            <a:r>
              <a:rPr lang="en-US" sz="2400" dirty="0">
                <a:solidFill>
                  <a:schemeClr val="tx2"/>
                </a:solidFill>
                <a:effectLst/>
                <a:latin typeface="+mj-lt"/>
              </a:rPr>
              <a:t>, </a:t>
            </a:r>
            <a:r>
              <a:rPr lang="en-US" sz="2400" dirty="0">
                <a:solidFill>
                  <a:schemeClr val="tx2"/>
                </a:solidFill>
                <a:latin typeface="+mj-lt"/>
              </a:rPr>
              <a:t>data has been collected </a:t>
            </a:r>
            <a:r>
              <a:rPr lang="en-US" sz="2400" dirty="0">
                <a:solidFill>
                  <a:schemeClr val="tx2"/>
                </a:solidFill>
                <a:effectLst/>
                <a:latin typeface="+mj-lt"/>
              </a:rPr>
              <a:t>and consolidated data. The set has over 1000 rows of cleaned data with several features </a:t>
            </a:r>
          </a:p>
          <a:p>
            <a:pPr lvl="1">
              <a:spcBef>
                <a:spcPts val="1000"/>
              </a:spcBef>
            </a:pPr>
            <a:r>
              <a:rPr lang="en-US" sz="2000" dirty="0">
                <a:solidFill>
                  <a:schemeClr val="tx2"/>
                </a:solidFill>
                <a:effectLst/>
                <a:latin typeface="+mj-lt"/>
              </a:rPr>
              <a:t>(prices, location, region, day of the week) and targets (high prices, low prices, and about average prices).</a:t>
            </a:r>
          </a:p>
          <a:p>
            <a:endParaRPr lang="en-US" sz="2000" b="0" i="0" u="none" strike="noStrike" dirty="0">
              <a:solidFill>
                <a:schemeClr val="tx2"/>
              </a:solidFill>
              <a:effectLst/>
              <a:latin typeface="+mj-lt"/>
            </a:endParaRPr>
          </a:p>
        </p:txBody>
      </p:sp>
      <p:pic>
        <p:nvPicPr>
          <p:cNvPr id="6146" name="Picture 2" descr="2,225 Cute Stick Figure Illustrations &amp; Clip Art - iStock">
            <a:extLst>
              <a:ext uri="{FF2B5EF4-FFF2-40B4-BE49-F238E27FC236}">
                <a16:creationId xmlns:a16="http://schemas.microsoft.com/office/drawing/2014/main" id="{6213B229-9093-CC6A-C975-DED3C5A9D9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" b="3"/>
          <a:stretch/>
        </p:blipFill>
        <p:spPr bwMode="auto">
          <a:xfrm>
            <a:off x="7441092" y="1677038"/>
            <a:ext cx="3996366" cy="3996366"/>
          </a:xfrm>
          <a:custGeom>
            <a:avLst/>
            <a:gdLst/>
            <a:ahLst/>
            <a:cxnLst/>
            <a:rect l="l" t="t" r="r" b="b"/>
            <a:pathLst>
              <a:path w="2663168" h="2663168">
                <a:moveTo>
                  <a:pt x="1331584" y="0"/>
                </a:moveTo>
                <a:cubicBezTo>
                  <a:pt x="2066998" y="0"/>
                  <a:pt x="2663168" y="596170"/>
                  <a:pt x="2663168" y="1331584"/>
                </a:cubicBezTo>
                <a:cubicBezTo>
                  <a:pt x="2663168" y="2066998"/>
                  <a:pt x="2066998" y="2663168"/>
                  <a:pt x="1331584" y="2663168"/>
                </a:cubicBezTo>
                <a:cubicBezTo>
                  <a:pt x="596170" y="2663168"/>
                  <a:pt x="0" y="2066998"/>
                  <a:pt x="0" y="1331584"/>
                </a:cubicBezTo>
                <a:cubicBezTo>
                  <a:pt x="0" y="596170"/>
                  <a:pt x="596170" y="0"/>
                  <a:pt x="1331584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53" name="!!Arc">
            <a:extLst>
              <a:ext uri="{FF2B5EF4-FFF2-40B4-BE49-F238E27FC236}">
                <a16:creationId xmlns:a16="http://schemas.microsoft.com/office/drawing/2014/main" id="{70BEB1E7-2F88-40BC-B73D-42E5B6F80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89197" flipV="1">
            <a:off x="6261882" y="687822"/>
            <a:ext cx="5471147" cy="5471147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55" name="!!Oval">
            <a:extLst>
              <a:ext uri="{FF2B5EF4-FFF2-40B4-BE49-F238E27FC236}">
                <a16:creationId xmlns:a16="http://schemas.microsoft.com/office/drawing/2014/main" id="{A7B99495-F43F-4D80-A44F-2CB4764EB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48561" y="921125"/>
            <a:ext cx="791021" cy="7695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E6F3543-ACE9-7E7F-11DB-D05FC812E3FB}"/>
              </a:ext>
            </a:extLst>
          </p:cNvPr>
          <p:cNvSpPr txBox="1">
            <a:spLocks/>
          </p:cNvSpPr>
          <p:nvPr/>
        </p:nvSpPr>
        <p:spPr>
          <a:xfrm>
            <a:off x="336884" y="365125"/>
            <a:ext cx="6349666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tx2"/>
                </a:solidFill>
              </a:rPr>
              <a:t>Data Exploration Process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40B6425-4B5B-AF15-71DC-8FA136E4D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96240E-C573-234B-A5E3-DA0A99988C7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2152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9" name="Rectangle 8198">
            <a:extLst>
              <a:ext uri="{FF2B5EF4-FFF2-40B4-BE49-F238E27FC236}">
                <a16:creationId xmlns:a16="http://schemas.microsoft.com/office/drawing/2014/main" id="{73C994B4-9721-4148-9EEC-6793CECDE8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3" y="-1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8201" name="Rectangle 8200">
            <a:extLst>
              <a:ext uri="{FF2B5EF4-FFF2-40B4-BE49-F238E27FC236}">
                <a16:creationId xmlns:a16="http://schemas.microsoft.com/office/drawing/2014/main" id="{F9D95E49-763A-4886-B038-82F7347405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8203" name="Rectangle 8202">
            <a:extLst>
              <a:ext uri="{FF2B5EF4-FFF2-40B4-BE49-F238E27FC236}">
                <a16:creationId xmlns:a16="http://schemas.microsoft.com/office/drawing/2014/main" id="{C728E080-9EDE-496F-8121-7480CF4F33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78324" y="699899"/>
            <a:ext cx="10713676" cy="54333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4C13E1-F772-DC46-46A1-0056ABF0EA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359" y="1572128"/>
            <a:ext cx="6291675" cy="440377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400" b="0" i="0" u="none" strike="noStrike" dirty="0">
                <a:solidFill>
                  <a:schemeClr val="tx2"/>
                </a:solidFill>
                <a:effectLst/>
                <a:latin typeface="+mj-lt"/>
              </a:rPr>
              <a:t>The ML model will utilize two-sampled T-tests to determine: model (In progress) that will establish:</a:t>
            </a:r>
          </a:p>
          <a:p>
            <a:pPr lvl="1">
              <a:spcBef>
                <a:spcPts val="1000"/>
              </a:spcBef>
            </a:pPr>
            <a:r>
              <a:rPr lang="en-US" b="0" i="0" u="none" strike="noStrike" dirty="0">
                <a:solidFill>
                  <a:schemeClr val="tx2"/>
                </a:solidFill>
                <a:effectLst/>
                <a:latin typeface="+mj-lt"/>
              </a:rPr>
              <a:t>The correlation between cable and wire prices</a:t>
            </a:r>
          </a:p>
          <a:p>
            <a:pPr lvl="1">
              <a:spcBef>
                <a:spcPts val="1000"/>
              </a:spcBef>
            </a:pPr>
            <a:r>
              <a:rPr lang="en-US" b="0" i="0" u="none" strike="noStrike" dirty="0">
                <a:solidFill>
                  <a:schemeClr val="tx2"/>
                </a:solidFill>
                <a:effectLst/>
                <a:latin typeface="+mj-lt"/>
              </a:rPr>
              <a:t>The correlation between conduit and fittings prices</a:t>
            </a:r>
          </a:p>
          <a:p>
            <a:r>
              <a:rPr lang="en-US" sz="2400" b="0" i="0" u="none" strike="noStrike" dirty="0">
                <a:solidFill>
                  <a:schemeClr val="tx2"/>
                </a:solidFill>
                <a:effectLst/>
                <a:latin typeface="+mj-lt"/>
              </a:rPr>
              <a:t>The goal is to create a model </a:t>
            </a:r>
            <a:r>
              <a:rPr lang="en-US" sz="2400" dirty="0">
                <a:solidFill>
                  <a:schemeClr val="tx2"/>
                </a:solidFill>
                <a:latin typeface="+mj-lt"/>
              </a:rPr>
              <a:t>that can p</a:t>
            </a:r>
            <a:r>
              <a:rPr lang="en-US" sz="2400" b="0" i="0" u="none" strike="noStrike" dirty="0">
                <a:solidFill>
                  <a:schemeClr val="tx2"/>
                </a:solidFill>
                <a:effectLst/>
                <a:latin typeface="+mj-lt"/>
              </a:rPr>
              <a:t>redict which day of the week offers lowest price based on prices, vendor and location.</a:t>
            </a:r>
          </a:p>
          <a:p>
            <a:r>
              <a:rPr lang="en-US" sz="2400" b="0" i="0" u="none" strike="noStrike" dirty="0">
                <a:solidFill>
                  <a:schemeClr val="tx2"/>
                </a:solidFill>
                <a:effectLst/>
                <a:latin typeface="+mj-lt"/>
              </a:rPr>
              <a:t>We will be using an unsupervised machine learning model that will sub-categorize the data by material item.</a:t>
            </a:r>
          </a:p>
        </p:txBody>
      </p:sp>
      <p:sp>
        <p:nvSpPr>
          <p:cNvPr id="8205" name="Rectangle 8204">
            <a:extLst>
              <a:ext uri="{FF2B5EF4-FFF2-40B4-BE49-F238E27FC236}">
                <a16:creationId xmlns:a16="http://schemas.microsoft.com/office/drawing/2014/main" id="{0888C27D-5B01-459C-AD27-511C9689F4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1363318" y="711249"/>
            <a:ext cx="826382" cy="5440680"/>
          </a:xfrm>
          <a:prstGeom prst="rect">
            <a:avLst/>
          </a:prstGeom>
          <a:solidFill>
            <a:schemeClr val="accent1">
              <a:alpha val="2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cxnSp>
        <p:nvCxnSpPr>
          <p:cNvPr id="8207" name="Straight Connector 8206">
            <a:extLst>
              <a:ext uri="{FF2B5EF4-FFF2-40B4-BE49-F238E27FC236}">
                <a16:creationId xmlns:a16="http://schemas.microsoft.com/office/drawing/2014/main" id="{F085D7B9-E066-4923-8CB7-294BF30629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11365990" y="5610"/>
            <a:ext cx="0" cy="685800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09" name="Straight Connector 8208">
            <a:extLst>
              <a:ext uri="{FF2B5EF4-FFF2-40B4-BE49-F238E27FC236}">
                <a16:creationId xmlns:a16="http://schemas.microsoft.com/office/drawing/2014/main" id="{C93175AC-7EC8-4358-95B4-536D65F856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18001"/>
            <a:ext cx="12192000" cy="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FD0B54CC-6A83-BD05-A4C1-55DE66AF70F7}"/>
              </a:ext>
            </a:extLst>
          </p:cNvPr>
          <p:cNvGrpSpPr/>
          <p:nvPr/>
        </p:nvGrpSpPr>
        <p:grpSpPr>
          <a:xfrm>
            <a:off x="7451520" y="715554"/>
            <a:ext cx="3683396" cy="5436375"/>
            <a:chOff x="7378700" y="-3"/>
            <a:chExt cx="4646613" cy="6858000"/>
          </a:xfrm>
        </p:grpSpPr>
        <p:pic>
          <p:nvPicPr>
            <p:cNvPr id="8194" name="Picture 2" descr="Google Online Security Blog: Combating Potentially Harmful Applications  with Machine Learning at Google: Datasets and Models">
              <a:extLst>
                <a:ext uri="{FF2B5EF4-FFF2-40B4-BE49-F238E27FC236}">
                  <a16:creationId xmlns:a16="http://schemas.microsoft.com/office/drawing/2014/main" id="{7063A23D-65A8-491A-4B10-7090904FCC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78700" y="-3"/>
              <a:ext cx="4646613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08868A1D-969C-F6AE-9B5F-99A6B6275738}"/>
                </a:ext>
              </a:extLst>
            </p:cNvPr>
            <p:cNvSpPr/>
            <p:nvPr/>
          </p:nvSpPr>
          <p:spPr>
            <a:xfrm rot="20737964">
              <a:off x="8636423" y="3848666"/>
              <a:ext cx="1414687" cy="842348"/>
            </a:xfrm>
            <a:prstGeom prst="rect">
              <a:avLst/>
            </a:prstGeom>
            <a:solidFill>
              <a:srgbClr val="9DB2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300">
                  <a:solidFill>
                    <a:schemeClr val="accent1"/>
                  </a:solidFill>
                  <a:latin typeface="Algerian" panose="020F0502020204030204" pitchFamily="34" charset="0"/>
                  <a:cs typeface="Algerian" panose="020F0502020204030204" pitchFamily="34" charset="0"/>
                </a:rPr>
                <a:t>Estimator Project</a:t>
              </a:r>
            </a:p>
          </p:txBody>
        </p:sp>
      </p:grpSp>
      <p:sp>
        <p:nvSpPr>
          <p:cNvPr id="6" name="Title 1">
            <a:extLst>
              <a:ext uri="{FF2B5EF4-FFF2-40B4-BE49-F238E27FC236}">
                <a16:creationId xmlns:a16="http://schemas.microsoft.com/office/drawing/2014/main" id="{EFEF26A5-2806-E627-12D6-F6F481379ABD}"/>
              </a:ext>
            </a:extLst>
          </p:cNvPr>
          <p:cNvSpPr txBox="1">
            <a:spLocks/>
          </p:cNvSpPr>
          <p:nvPr/>
        </p:nvSpPr>
        <p:spPr>
          <a:xfrm>
            <a:off x="336884" y="365125"/>
            <a:ext cx="6721642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6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ML Model will </a:t>
            </a:r>
            <a:r>
              <a:rPr lang="en-US" sz="3600" dirty="0">
                <a:solidFill>
                  <a:schemeClr val="tx2"/>
                </a:solidFill>
              </a:rPr>
              <a:t>b</a:t>
            </a:r>
            <a:r>
              <a:rPr lang="en-US" sz="36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e a Logistic </a:t>
            </a:r>
            <a:r>
              <a:rPr lang="en-US" sz="3600" dirty="0">
                <a:solidFill>
                  <a:schemeClr val="tx2"/>
                </a:solidFill>
              </a:rPr>
              <a:t>R</a:t>
            </a:r>
            <a:r>
              <a:rPr lang="en-US" sz="36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egression </a:t>
            </a:r>
            <a:r>
              <a:rPr lang="en-US" sz="3600" dirty="0">
                <a:solidFill>
                  <a:schemeClr val="tx2"/>
                </a:solidFill>
              </a:rPr>
              <a:t>M</a:t>
            </a:r>
            <a:r>
              <a:rPr lang="en-US" sz="36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odel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D6E3F3-A233-D76A-B24B-51B264AD1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96240E-C573-234B-A5E3-DA0A99988C7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516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923</TotalTime>
  <Words>1223</Words>
  <Application>Microsoft Macintosh PowerPoint</Application>
  <PresentationFormat>Widescreen</PresentationFormat>
  <Paragraphs>144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Algerian</vt:lpstr>
      <vt:lpstr>Arial</vt:lpstr>
      <vt:lpstr>Calibri</vt:lpstr>
      <vt:lpstr>Calibri Light</vt:lpstr>
      <vt:lpstr>Helvetica Neue Medium</vt:lpstr>
      <vt:lpstr>Office Theme</vt:lpstr>
      <vt:lpstr>Team 14  Data Analytics 2022 Estimator Project</vt:lpstr>
      <vt:lpstr>Topic: Expediting and Forecasting Price of Electrical Materials </vt:lpstr>
      <vt:lpstr>Goal: Save on Time and Money by Creating a Predictive and Automated System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 14  Data Analytics 2022 XXX</dc:title>
  <dc:creator>nancy fujikado</dc:creator>
  <cp:lastModifiedBy>nancy fujikado</cp:lastModifiedBy>
  <cp:revision>81</cp:revision>
  <dcterms:created xsi:type="dcterms:W3CDTF">2022-10-31T18:11:45Z</dcterms:created>
  <dcterms:modified xsi:type="dcterms:W3CDTF">2022-11-14T02:48:39Z</dcterms:modified>
</cp:coreProperties>
</file>